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6"/>
  </p:notesMasterIdLst>
  <p:handoutMasterIdLst>
    <p:handoutMasterId r:id="rId117"/>
  </p:handoutMasterIdLst>
  <p:sldIdLst>
    <p:sldId id="263" r:id="rId2"/>
    <p:sldId id="478" r:id="rId3"/>
    <p:sldId id="479" r:id="rId4"/>
    <p:sldId id="315" r:id="rId5"/>
    <p:sldId id="480" r:id="rId6"/>
    <p:sldId id="483" r:id="rId7"/>
    <p:sldId id="481" r:id="rId8"/>
    <p:sldId id="484" r:id="rId9"/>
    <p:sldId id="486" r:id="rId10"/>
    <p:sldId id="485" r:id="rId11"/>
    <p:sldId id="489" r:id="rId12"/>
    <p:sldId id="488" r:id="rId13"/>
    <p:sldId id="491" r:id="rId14"/>
    <p:sldId id="490" r:id="rId15"/>
    <p:sldId id="495" r:id="rId16"/>
    <p:sldId id="492" r:id="rId17"/>
    <p:sldId id="498" r:id="rId18"/>
    <p:sldId id="499" r:id="rId19"/>
    <p:sldId id="501" r:id="rId20"/>
    <p:sldId id="328" r:id="rId21"/>
    <p:sldId id="502" r:id="rId22"/>
    <p:sldId id="505" r:id="rId23"/>
    <p:sldId id="300" r:id="rId24"/>
    <p:sldId id="299" r:id="rId25"/>
    <p:sldId id="310" r:id="rId26"/>
    <p:sldId id="508" r:id="rId27"/>
    <p:sldId id="509" r:id="rId28"/>
    <p:sldId id="472" r:id="rId29"/>
    <p:sldId id="473" r:id="rId30"/>
    <p:sldId id="474" r:id="rId31"/>
    <p:sldId id="510" r:id="rId32"/>
    <p:sldId id="506" r:id="rId33"/>
    <p:sldId id="511" r:id="rId34"/>
    <p:sldId id="513" r:id="rId35"/>
    <p:sldId id="514" r:id="rId36"/>
    <p:sldId id="515" r:id="rId37"/>
    <p:sldId id="518" r:id="rId38"/>
    <p:sldId id="519" r:id="rId39"/>
    <p:sldId id="525" r:id="rId40"/>
    <p:sldId id="526" r:id="rId41"/>
    <p:sldId id="527" r:id="rId42"/>
    <p:sldId id="529" r:id="rId43"/>
    <p:sldId id="531" r:id="rId44"/>
    <p:sldId id="369" r:id="rId45"/>
    <p:sldId id="532" r:id="rId46"/>
    <p:sldId id="582" r:id="rId47"/>
    <p:sldId id="535" r:id="rId48"/>
    <p:sldId id="537" r:id="rId49"/>
    <p:sldId id="538" r:id="rId50"/>
    <p:sldId id="539" r:id="rId51"/>
    <p:sldId id="540" r:id="rId52"/>
    <p:sldId id="541" r:id="rId53"/>
    <p:sldId id="542" r:id="rId54"/>
    <p:sldId id="543" r:id="rId55"/>
    <p:sldId id="544" r:id="rId56"/>
    <p:sldId id="545" r:id="rId57"/>
    <p:sldId id="546" r:id="rId58"/>
    <p:sldId id="548" r:id="rId59"/>
    <p:sldId id="549" r:id="rId60"/>
    <p:sldId id="550" r:id="rId61"/>
    <p:sldId id="551" r:id="rId62"/>
    <p:sldId id="552" r:id="rId63"/>
    <p:sldId id="553" r:id="rId64"/>
    <p:sldId id="554" r:id="rId65"/>
    <p:sldId id="555" r:id="rId66"/>
    <p:sldId id="397" r:id="rId67"/>
    <p:sldId id="402" r:id="rId68"/>
    <p:sldId id="403" r:id="rId69"/>
    <p:sldId id="407" r:id="rId70"/>
    <p:sldId id="556" r:id="rId71"/>
    <p:sldId id="523" r:id="rId72"/>
    <p:sldId id="524" r:id="rId73"/>
    <p:sldId id="557" r:id="rId74"/>
    <p:sldId id="558" r:id="rId75"/>
    <p:sldId id="414" r:id="rId76"/>
    <p:sldId id="411" r:id="rId77"/>
    <p:sldId id="415" r:id="rId78"/>
    <p:sldId id="559" r:id="rId79"/>
    <p:sldId id="560" r:id="rId80"/>
    <p:sldId id="417" r:id="rId81"/>
    <p:sldId id="561" r:id="rId82"/>
    <p:sldId id="587" r:id="rId83"/>
    <p:sldId id="591" r:id="rId84"/>
    <p:sldId id="562" r:id="rId85"/>
    <p:sldId id="563" r:id="rId86"/>
    <p:sldId id="564" r:id="rId87"/>
    <p:sldId id="566" r:id="rId88"/>
    <p:sldId id="565" r:id="rId89"/>
    <p:sldId id="567" r:id="rId90"/>
    <p:sldId id="347" r:id="rId91"/>
    <p:sldId id="441" r:id="rId92"/>
    <p:sldId id="568" r:id="rId93"/>
    <p:sldId id="569" r:id="rId94"/>
    <p:sldId id="570" r:id="rId95"/>
    <p:sldId id="432" r:id="rId96"/>
    <p:sldId id="571" r:id="rId97"/>
    <p:sldId id="434" r:id="rId98"/>
    <p:sldId id="572" r:id="rId99"/>
    <p:sldId id="573" r:id="rId100"/>
    <p:sldId id="446" r:id="rId101"/>
    <p:sldId id="448" r:id="rId102"/>
    <p:sldId id="574" r:id="rId103"/>
    <p:sldId id="576" r:id="rId104"/>
    <p:sldId id="577" r:id="rId105"/>
    <p:sldId id="455" r:id="rId106"/>
    <p:sldId id="449" r:id="rId107"/>
    <p:sldId id="454" r:id="rId108"/>
    <p:sldId id="452" r:id="rId109"/>
    <p:sldId id="579" r:id="rId110"/>
    <p:sldId id="580" r:id="rId111"/>
    <p:sldId id="581" r:id="rId112"/>
    <p:sldId id="466" r:id="rId113"/>
    <p:sldId id="469" r:id="rId114"/>
    <p:sldId id="268" r:id="rId11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BEF"/>
    <a:srgbClr val="669C41"/>
    <a:srgbClr val="2E6751"/>
    <a:srgbClr val="18191B"/>
    <a:srgbClr val="6FC55D"/>
    <a:srgbClr val="548C07"/>
    <a:srgbClr val="FFFFFF"/>
    <a:srgbClr val="CECE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68" d="100"/>
          <a:sy n="68" d="100"/>
        </p:scale>
        <p:origin x="924" y="60"/>
      </p:cViewPr>
      <p:guideLst/>
    </p:cSldViewPr>
  </p:slideViewPr>
  <p:notesTextViewPr>
    <p:cViewPr>
      <p:scale>
        <a:sx n="1" d="1"/>
        <a:sy n="1" d="1"/>
      </p:scale>
      <p:origin x="0" y="0"/>
    </p:cViewPr>
  </p:notesTextViewPr>
  <p:notesViewPr>
    <p:cSldViewPr snapToGrid="0">
      <p:cViewPr varScale="1">
        <p:scale>
          <a:sx n="83" d="100"/>
          <a:sy n="83"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viewProps" Target="view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63739F4-A4EA-DF30-4E29-4535048DCE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59C42EEF-F3DE-4817-6FFC-F870905A983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7FCF4F-4393-49B2-85E8-BD7272088A5C}" type="datetimeFigureOut">
              <a:rPr lang="pt-BR" smtClean="0"/>
              <a:t>20/02/2025</a:t>
            </a:fld>
            <a:endParaRPr lang="pt-BR"/>
          </a:p>
        </p:txBody>
      </p:sp>
      <p:sp>
        <p:nvSpPr>
          <p:cNvPr id="4" name="Espaço Reservado para Rodapé 3">
            <a:extLst>
              <a:ext uri="{FF2B5EF4-FFF2-40B4-BE49-F238E27FC236}">
                <a16:creationId xmlns:a16="http://schemas.microsoft.com/office/drawing/2014/main" id="{62F16C77-5008-E600-DB55-D856BB93CA1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D62ED5E2-ACD5-8C27-407C-07BA3F826E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4E41BF-FEFD-444E-8272-93025BD16A08}" type="slidenum">
              <a:rPr lang="pt-BR" smtClean="0"/>
              <a:t>‹nº›</a:t>
            </a:fld>
            <a:endParaRPr lang="pt-BR"/>
          </a:p>
        </p:txBody>
      </p:sp>
    </p:spTree>
    <p:extLst>
      <p:ext uri="{BB962C8B-B14F-4D97-AF65-F5344CB8AC3E}">
        <p14:creationId xmlns:p14="http://schemas.microsoft.com/office/powerpoint/2010/main" val="136779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F65E62-8DFE-4037-A369-84A3FB77B7BD}" type="datetimeFigureOut">
              <a:rPr lang="pt-BR" smtClean="0"/>
              <a:t>20/02/2025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775532-03BD-4FB0-B73E-26A53A225B0F}" type="slidenum">
              <a:rPr lang="pt-BR" smtClean="0"/>
              <a:t>‹nº›</a:t>
            </a:fld>
            <a:endParaRPr lang="pt-BR"/>
          </a:p>
        </p:txBody>
      </p:sp>
    </p:spTree>
    <p:extLst>
      <p:ext uri="{BB962C8B-B14F-4D97-AF65-F5344CB8AC3E}">
        <p14:creationId xmlns:p14="http://schemas.microsoft.com/office/powerpoint/2010/main" val="222502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909B1-BAA8-5FC4-D990-D1A5168907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9DB54E-832A-3F8E-EDE3-E780457C5768}"/>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498FC6BD-E754-5B67-B80E-46B14AE4B668}"/>
              </a:ext>
            </a:extLst>
          </p:cNvPr>
          <p:cNvSpPr>
            <a:spLocks noGrp="1"/>
          </p:cNvSpPr>
          <p:nvPr>
            <p:ph type="body" sz="quarter" idx="3"/>
          </p:nvPr>
        </p:nvSpPr>
        <p:spPr/>
        <p:txBody>
          <a:bodyPr/>
          <a:lstStyle/>
          <a:p>
            <a:endParaRPr/>
          </a:p>
        </p:txBody>
      </p:sp>
      <p:sp>
        <p:nvSpPr>
          <p:cNvPr id="4" name="Slide Number Placeholder 3">
            <a:extLst>
              <a:ext uri="{FF2B5EF4-FFF2-40B4-BE49-F238E27FC236}">
                <a16:creationId xmlns:a16="http://schemas.microsoft.com/office/drawing/2014/main" id="{86A6DF3F-121E-315D-3D8F-AFC5CF04C0EA}"/>
              </a:ext>
            </a:extLst>
          </p:cNvPr>
          <p:cNvSpPr>
            <a:spLocks noGrp="1"/>
          </p:cNvSpPr>
          <p:nvPr>
            <p:ph type="sldNum" sz="quarter" idx="5"/>
          </p:nvPr>
        </p:nvSpPr>
        <p:spPr/>
      </p:sp>
    </p:spTree>
    <p:extLst>
      <p:ext uri="{BB962C8B-B14F-4D97-AF65-F5344CB8AC3E}">
        <p14:creationId xmlns:p14="http://schemas.microsoft.com/office/powerpoint/2010/main" val="37846882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a:p>
        </p:txBody>
      </p:sp>
      <p:sp>
        <p:nvSpPr>
          <p:cNvPr id="4" name="Slide Number Placeholder 3"/>
          <p:cNvSpPr>
            <a:spLocks noGrp="1"/>
          </p:cNvSpPr>
          <p:nvPr>
            <p:ph type="sldNum" sz="quarter" idx="5"/>
          </p:nvPr>
        </p:nvSpPr>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62" name="Imagem 61" descr="Texto&#10;&#10;Descrição gerada automaticamente com confiança baixa">
            <a:extLst>
              <a:ext uri="{FF2B5EF4-FFF2-40B4-BE49-F238E27FC236}">
                <a16:creationId xmlns:a16="http://schemas.microsoft.com/office/drawing/2014/main" id="{5C1D4FDB-2748-3D37-244D-A116C08EB3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1" name="Espaço Reservado para Texto 70">
            <a:extLst>
              <a:ext uri="{FF2B5EF4-FFF2-40B4-BE49-F238E27FC236}">
                <a16:creationId xmlns:a16="http://schemas.microsoft.com/office/drawing/2014/main" id="{ADB08C47-E3E8-4786-93DB-23683C6E64A6}"/>
              </a:ext>
            </a:extLst>
          </p:cNvPr>
          <p:cNvSpPr>
            <a:spLocks noGrp="1"/>
          </p:cNvSpPr>
          <p:nvPr>
            <p:ph type="body" sz="quarter" idx="10" hasCustomPrompt="1"/>
          </p:nvPr>
        </p:nvSpPr>
        <p:spPr>
          <a:xfrm>
            <a:off x="638175" y="3676650"/>
            <a:ext cx="4705350" cy="2724150"/>
          </a:xfrm>
        </p:spPr>
        <p:txBody>
          <a:bodyPr anchor="ctr">
            <a:noAutofit/>
          </a:bodyPr>
          <a:lstStyle>
            <a:lvl1pPr marL="0" indent="0" algn="ctr">
              <a:buNone/>
              <a:defRPr sz="3000">
                <a:solidFill>
                  <a:schemeClr val="bg1"/>
                </a:solidFill>
                <a:latin typeface="Poppins SemiBold" panose="00000700000000000000" pitchFamily="2" charset="0"/>
                <a:cs typeface="Poppins SemiBold" panose="00000700000000000000" pitchFamily="2" charset="0"/>
              </a:defRPr>
            </a:lvl1pPr>
            <a:lvl2pPr>
              <a:defRPr sz="3000">
                <a:latin typeface="Poppins SemiBold" panose="00000700000000000000" pitchFamily="2" charset="0"/>
                <a:cs typeface="Poppins SemiBold" panose="00000700000000000000" pitchFamily="2" charset="0"/>
              </a:defRPr>
            </a:lvl2pPr>
            <a:lvl3pPr>
              <a:defRPr sz="3000">
                <a:latin typeface="Poppins SemiBold" panose="00000700000000000000" pitchFamily="2" charset="0"/>
                <a:cs typeface="Poppins SemiBold" panose="00000700000000000000" pitchFamily="2" charset="0"/>
              </a:defRPr>
            </a:lvl3pPr>
            <a:lvl4pPr>
              <a:defRPr sz="3000">
                <a:latin typeface="Poppins SemiBold" panose="00000700000000000000" pitchFamily="2" charset="0"/>
                <a:cs typeface="Poppins SemiBold" panose="00000700000000000000" pitchFamily="2" charset="0"/>
              </a:defRPr>
            </a:lvl4pPr>
            <a:lvl5pPr>
              <a:defRPr sz="3000">
                <a:latin typeface="Poppins SemiBold" panose="00000700000000000000" pitchFamily="2" charset="0"/>
                <a:cs typeface="Poppins SemiBold" panose="00000700000000000000" pitchFamily="2" charset="0"/>
              </a:defRPr>
            </a:lvl5pPr>
          </a:lstStyle>
          <a:p>
            <a:pPr lvl="0"/>
            <a:r>
              <a:rPr lang="pt-BR" dirty="0" err="1"/>
              <a:t>Title</a:t>
            </a:r>
            <a:endParaRPr lang="pt-BR" dirty="0"/>
          </a:p>
        </p:txBody>
      </p:sp>
      <p:sp>
        <p:nvSpPr>
          <p:cNvPr id="73" name="Espaço Reservado para Texto 70">
            <a:extLst>
              <a:ext uri="{FF2B5EF4-FFF2-40B4-BE49-F238E27FC236}">
                <a16:creationId xmlns:a16="http://schemas.microsoft.com/office/drawing/2014/main" id="{57BE0FBE-0D98-1B22-8B6E-66D8EDB241A1}"/>
              </a:ext>
            </a:extLst>
          </p:cNvPr>
          <p:cNvSpPr>
            <a:spLocks noGrp="1"/>
          </p:cNvSpPr>
          <p:nvPr>
            <p:ph type="body" sz="quarter" idx="11" hasCustomPrompt="1"/>
          </p:nvPr>
        </p:nvSpPr>
        <p:spPr>
          <a:xfrm>
            <a:off x="6619875" y="4314824"/>
            <a:ext cx="4705350" cy="2085975"/>
          </a:xfrm>
        </p:spPr>
        <p:txBody>
          <a:bodyPr anchor="b">
            <a:noAutofit/>
          </a:bodyPr>
          <a:lstStyle>
            <a:lvl1pPr marL="0" indent="0" algn="ctr">
              <a:buNone/>
              <a:defRPr sz="2400" b="0">
                <a:solidFill>
                  <a:schemeClr val="bg1"/>
                </a:solidFill>
                <a:latin typeface="Poppins Medium" panose="00000600000000000000" pitchFamily="2" charset="0"/>
                <a:cs typeface="Poppins Medium" panose="00000600000000000000" pitchFamily="2" charset="0"/>
              </a:defRPr>
            </a:lvl1pPr>
            <a:lvl2pPr>
              <a:defRPr sz="3000">
                <a:latin typeface="Poppins SemiBold" panose="00000700000000000000" pitchFamily="2" charset="0"/>
                <a:cs typeface="Poppins SemiBold" panose="00000700000000000000" pitchFamily="2" charset="0"/>
              </a:defRPr>
            </a:lvl2pPr>
            <a:lvl3pPr>
              <a:defRPr sz="3000">
                <a:latin typeface="Poppins SemiBold" panose="00000700000000000000" pitchFamily="2" charset="0"/>
                <a:cs typeface="Poppins SemiBold" panose="00000700000000000000" pitchFamily="2" charset="0"/>
              </a:defRPr>
            </a:lvl3pPr>
            <a:lvl4pPr>
              <a:defRPr sz="3000">
                <a:latin typeface="Poppins SemiBold" panose="00000700000000000000" pitchFamily="2" charset="0"/>
                <a:cs typeface="Poppins SemiBold" panose="00000700000000000000" pitchFamily="2" charset="0"/>
              </a:defRPr>
            </a:lvl4pPr>
            <a:lvl5pPr>
              <a:defRPr sz="3000">
                <a:latin typeface="Poppins SemiBold" panose="00000700000000000000" pitchFamily="2" charset="0"/>
                <a:cs typeface="Poppins SemiBold" panose="00000700000000000000" pitchFamily="2" charset="0"/>
              </a:defRPr>
            </a:lvl5pPr>
          </a:lstStyle>
          <a:p>
            <a:pPr lvl="0"/>
            <a:r>
              <a:rPr lang="pt-BR" sz="2400" dirty="0" err="1"/>
              <a:t>Panelists</a:t>
            </a:r>
            <a:endParaRPr lang="pt-BR" dirty="0"/>
          </a:p>
        </p:txBody>
      </p:sp>
    </p:spTree>
    <p:extLst>
      <p:ext uri="{BB962C8B-B14F-4D97-AF65-F5344CB8AC3E}">
        <p14:creationId xmlns:p14="http://schemas.microsoft.com/office/powerpoint/2010/main" val="162635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pic>
        <p:nvPicPr>
          <p:cNvPr id="3" name="Imagem 2" descr="Interface gráfica do usuário, Site&#10;&#10;Descrição gerada automaticamente">
            <a:extLst>
              <a:ext uri="{FF2B5EF4-FFF2-40B4-BE49-F238E27FC236}">
                <a16:creationId xmlns:a16="http://schemas.microsoft.com/office/drawing/2014/main" id="{A01AB686-6389-F76C-2CFF-BEFE3F2C84F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43334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pic>
        <p:nvPicPr>
          <p:cNvPr id="5" name="Imagem 4" descr="Padrão do plano de fundo&#10;&#10;Descrição gerada automaticamente">
            <a:extLst>
              <a:ext uri="{FF2B5EF4-FFF2-40B4-BE49-F238E27FC236}">
                <a16:creationId xmlns:a16="http://schemas.microsoft.com/office/drawing/2014/main" id="{45EE05C7-077D-6848-BD8F-57B681DA076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9356" y="859708"/>
            <a:ext cx="3143250" cy="4705350"/>
          </a:xfrm>
          <a:prstGeom prst="rect">
            <a:avLst/>
          </a:prstGeom>
        </p:spPr>
      </p:pic>
      <p:sp>
        <p:nvSpPr>
          <p:cNvPr id="2" name="Título 1">
            <a:extLst>
              <a:ext uri="{FF2B5EF4-FFF2-40B4-BE49-F238E27FC236}">
                <a16:creationId xmlns:a16="http://schemas.microsoft.com/office/drawing/2014/main" id="{CCAA3194-52FE-52FD-5CAE-1E4C584578A9}"/>
              </a:ext>
            </a:extLst>
          </p:cNvPr>
          <p:cNvSpPr>
            <a:spLocks noGrp="1"/>
          </p:cNvSpPr>
          <p:nvPr>
            <p:ph type="title"/>
          </p:nvPr>
        </p:nvSpPr>
        <p:spPr>
          <a:xfrm>
            <a:off x="838200" y="365125"/>
            <a:ext cx="10515600" cy="920750"/>
          </a:xfrm>
        </p:spPr>
        <p:txBody>
          <a:bodyPr>
            <a:normAutofit/>
          </a:bodyPr>
          <a:lstStyle>
            <a:lvl1pPr>
              <a:defRPr sz="4000" b="1">
                <a:solidFill>
                  <a:srgbClr val="669C41"/>
                </a:solidFill>
              </a:defRPr>
            </a:lvl1pPr>
          </a:lstStyle>
          <a:p>
            <a:r>
              <a:rPr lang="pt-BR" dirty="0"/>
              <a:t>Clique para editar o título Mestre</a:t>
            </a:r>
          </a:p>
        </p:txBody>
      </p:sp>
      <p:sp>
        <p:nvSpPr>
          <p:cNvPr id="3" name="Espaço Reservado para Conteúdo 2">
            <a:extLst>
              <a:ext uri="{FF2B5EF4-FFF2-40B4-BE49-F238E27FC236}">
                <a16:creationId xmlns:a16="http://schemas.microsoft.com/office/drawing/2014/main" id="{219A02CF-A5B1-7443-54C3-E1074CBD31E3}"/>
              </a:ext>
            </a:extLst>
          </p:cNvPr>
          <p:cNvSpPr>
            <a:spLocks noGrp="1"/>
          </p:cNvSpPr>
          <p:nvPr>
            <p:ph idx="1"/>
          </p:nvPr>
        </p:nvSpPr>
        <p:spPr>
          <a:xfrm>
            <a:off x="838200" y="1685925"/>
            <a:ext cx="10515600" cy="4491038"/>
          </a:xfrm>
        </p:spPr>
        <p:txBody>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Número de Slide 5">
            <a:extLst>
              <a:ext uri="{FF2B5EF4-FFF2-40B4-BE49-F238E27FC236}">
                <a16:creationId xmlns:a16="http://schemas.microsoft.com/office/drawing/2014/main" id="{3127978F-D09A-6632-5A97-2340956BB574}"/>
              </a:ext>
            </a:extLst>
          </p:cNvPr>
          <p:cNvSpPr>
            <a:spLocks noGrp="1"/>
          </p:cNvSpPr>
          <p:nvPr>
            <p:ph type="sldNum" sz="quarter" idx="12"/>
          </p:nvPr>
        </p:nvSpPr>
        <p:spPr/>
        <p:txBody>
          <a:bodyPr/>
          <a:lstStyle/>
          <a:p>
            <a:fld id="{3FA4CA26-B9F5-4B23-A59A-71C2CA60DB39}" type="slidenum">
              <a:rPr lang="pt-BR" smtClean="0"/>
              <a:t>‹nº›</a:t>
            </a:fld>
            <a:endParaRPr lang="pt-BR"/>
          </a:p>
        </p:txBody>
      </p:sp>
    </p:spTree>
    <p:extLst>
      <p:ext uri="{BB962C8B-B14F-4D97-AF65-F5344CB8AC3E}">
        <p14:creationId xmlns:p14="http://schemas.microsoft.com/office/powerpoint/2010/main" val="2658933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2_Em Branco">
    <p:spTree>
      <p:nvGrpSpPr>
        <p:cNvPr id="1" name=""/>
        <p:cNvGrpSpPr/>
        <p:nvPr/>
      </p:nvGrpSpPr>
      <p:grpSpPr>
        <a:xfrm>
          <a:off x="0" y="0"/>
          <a:ext cx="0" cy="0"/>
          <a:chOff x="0" y="0"/>
          <a:chExt cx="0" cy="0"/>
        </a:xfrm>
      </p:grpSpPr>
      <p:sp>
        <p:nvSpPr>
          <p:cNvPr id="4" name="Espaço Reservado para Número de Slide 3">
            <a:extLst>
              <a:ext uri="{FF2B5EF4-FFF2-40B4-BE49-F238E27FC236}">
                <a16:creationId xmlns:a16="http://schemas.microsoft.com/office/drawing/2014/main" id="{0F999B97-D693-4756-5B2B-8121B56FA4AE}"/>
              </a:ext>
            </a:extLst>
          </p:cNvPr>
          <p:cNvSpPr>
            <a:spLocks noGrp="1"/>
          </p:cNvSpPr>
          <p:nvPr>
            <p:ph type="sldNum" sz="quarter" idx="12"/>
          </p:nvPr>
        </p:nvSpPr>
        <p:spPr/>
        <p:txBody>
          <a:bodyPr/>
          <a:lstStyle/>
          <a:p>
            <a:fld id="{3FA4CA26-B9F5-4B23-A59A-71C2CA60DB39}" type="slidenum">
              <a:rPr lang="pt-BR" smtClean="0"/>
              <a:t>‹nº›</a:t>
            </a:fld>
            <a:endParaRPr lang="pt-BR"/>
          </a:p>
        </p:txBody>
      </p:sp>
      <p:pic>
        <p:nvPicPr>
          <p:cNvPr id="3" name="Imagem 2" descr="Padrão do plano de fundo&#10;&#10;Descrição gerada automaticamente">
            <a:extLst>
              <a:ext uri="{FF2B5EF4-FFF2-40B4-BE49-F238E27FC236}">
                <a16:creationId xmlns:a16="http://schemas.microsoft.com/office/drawing/2014/main" id="{0A1ABF7B-8070-6DAD-472C-659C152FAE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49356" y="859708"/>
            <a:ext cx="3143250" cy="4705350"/>
          </a:xfrm>
          <a:prstGeom prst="rect">
            <a:avLst/>
          </a:prstGeom>
        </p:spPr>
      </p:pic>
    </p:spTree>
    <p:extLst>
      <p:ext uri="{BB962C8B-B14F-4D97-AF65-F5344CB8AC3E}">
        <p14:creationId xmlns:p14="http://schemas.microsoft.com/office/powerpoint/2010/main" val="155841513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9119217-7E5C-F98F-3FB4-244AC94669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A474726D-E1DB-6EFA-24F3-747F92CEAA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5C08DB1-3EA8-DD13-C04D-45144069D05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501EDF6-F0A3-4D92-9ADF-66C50E6E9602}" type="datetimeFigureOut">
              <a:rPr lang="pt-BR" smtClean="0"/>
              <a:t>20/02/2025</a:t>
            </a:fld>
            <a:endParaRPr lang="pt-BR"/>
          </a:p>
        </p:txBody>
      </p:sp>
      <p:sp>
        <p:nvSpPr>
          <p:cNvPr id="5" name="Espaço Reservado para Rodapé 4">
            <a:extLst>
              <a:ext uri="{FF2B5EF4-FFF2-40B4-BE49-F238E27FC236}">
                <a16:creationId xmlns:a16="http://schemas.microsoft.com/office/drawing/2014/main" id="{B0F0EBBF-6FE4-BBBB-A78F-FB117E5567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Espaço Reservado para Número de Slide 5">
            <a:extLst>
              <a:ext uri="{FF2B5EF4-FFF2-40B4-BE49-F238E27FC236}">
                <a16:creationId xmlns:a16="http://schemas.microsoft.com/office/drawing/2014/main" id="{B41F917C-E4CF-994B-D299-09B4D82B28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FA4CA26-B9F5-4B23-A59A-71C2CA60DB39}" type="slidenum">
              <a:rPr lang="pt-BR" smtClean="0"/>
              <a:t>‹nº›</a:t>
            </a:fld>
            <a:endParaRPr lang="pt-BR"/>
          </a:p>
        </p:txBody>
      </p:sp>
    </p:spTree>
    <p:extLst>
      <p:ext uri="{BB962C8B-B14F-4D97-AF65-F5344CB8AC3E}">
        <p14:creationId xmlns:p14="http://schemas.microsoft.com/office/powerpoint/2010/main" val="1063039313"/>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50" r:id="rId3"/>
    <p:sldLayoutId id="214748365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7.xml"/><Relationship Id="rId1" Type="http://schemas.openxmlformats.org/officeDocument/2006/relationships/slideLayout" Target="../slideLayouts/slideLayout3.xml"/><Relationship Id="rId5" Type="http://schemas.openxmlformats.org/officeDocument/2006/relationships/hyperlink" Target="https://www.google.com/maps/d/viewer?mid=14NaxdmT4M-EnGPX5BNxCeM3vryamXvI&amp;ll=-15.827926110323265%2C-47.95957400000001&amp;z=11" TargetMode="External"/><Relationship Id="rId4" Type="http://schemas.openxmlformats.org/officeDocument/2006/relationships/image" Target="../media/image47.png"/></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8.xml"/><Relationship Id="rId1" Type="http://schemas.openxmlformats.org/officeDocument/2006/relationships/slideLayout" Target="../slideLayouts/slideLayout3.xml"/><Relationship Id="rId5" Type="http://schemas.openxmlformats.org/officeDocument/2006/relationships/hyperlink" Target="https://www.google.com/maps/d/viewer?mid=14NaxdmT4M-EnGPX5BNxCeM3vryamXvI&amp;ll=-15.827926110323265%2C-47.95957400000001&amp;z=11" TargetMode="External"/><Relationship Id="rId4" Type="http://schemas.openxmlformats.org/officeDocument/2006/relationships/image" Target="../media/image49.png"/></Relationships>
</file>

<file path=ppt/slides/_rels/slide102.xml.rels><?xml version="1.0" encoding="UTF-8" standalone="yes"?>
<Relationships xmlns="http://schemas.openxmlformats.org/package/2006/relationships"><Relationship Id="rId3" Type="http://schemas.openxmlformats.org/officeDocument/2006/relationships/hyperlink" Target="https://www2.tc.df.gov.br/consultas-e-servicos/consultas/" TargetMode="External"/><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hyperlink" Target="mailto:marcelomsousa@tc.df.gov.br"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5" Type="http://schemas.openxmlformats.org/officeDocument/2006/relationships/hyperlink" Target="mailto:diogo.coelho@tc.df.gov.br" TargetMode="External"/><Relationship Id="rId4" Type="http://schemas.openxmlformats.org/officeDocument/2006/relationships/hyperlink" Target="https://github.com/marcelosousa-utexas/CIGAR2025"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24.emf"/></Relationships>
</file>

<file path=ppt/slides/_rels/slide5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5.xml"/><Relationship Id="rId1" Type="http://schemas.openxmlformats.org/officeDocument/2006/relationships/slideLayout" Target="../slideLayouts/slideLayout3.xml"/><Relationship Id="rId5" Type="http://schemas.openxmlformats.org/officeDocument/2006/relationships/image" Target="../media/image25.emf"/><Relationship Id="rId4" Type="http://schemas.openxmlformats.org/officeDocument/2006/relationships/image" Target="../media/image27.png"/></Relationships>
</file>

<file path=ppt/slides/_rels/slide5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76.xml"/><Relationship Id="rId1" Type="http://schemas.openxmlformats.org/officeDocument/2006/relationships/slideLayout" Target="../slideLayouts/slideLayout3.xml"/><Relationship Id="rId5" Type="http://schemas.openxmlformats.org/officeDocument/2006/relationships/image" Target="../media/image33.emf"/><Relationship Id="rId4" Type="http://schemas.openxmlformats.org/officeDocument/2006/relationships/image" Target="../media/image36.em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8.xml"/><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9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4.xml"/><Relationship Id="rId1" Type="http://schemas.openxmlformats.org/officeDocument/2006/relationships/slideLayout" Target="../slideLayouts/slideLayout3.xml"/><Relationship Id="rId4" Type="http://schemas.openxmlformats.org/officeDocument/2006/relationships/image" Target="../media/image45.emf"/></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CBDDAC4-6E47-92CF-9A42-E6D4FD6BBA7B}"/>
              </a:ext>
            </a:extLst>
          </p:cNvPr>
          <p:cNvSpPr>
            <a:spLocks noGrp="1"/>
          </p:cNvSpPr>
          <p:nvPr>
            <p:ph type="body" sz="quarter" idx="10"/>
          </p:nvPr>
        </p:nvSpPr>
        <p:spPr/>
        <p:txBody>
          <a:bodyPr/>
          <a:lstStyle/>
          <a:p>
            <a:r>
              <a:rPr lang="en-US" noProof="1"/>
              <a:t>Using georeferenced data to enhance land verifications in Financial Audits of the Brazilian Federal District Government</a:t>
            </a:r>
          </a:p>
        </p:txBody>
      </p:sp>
      <p:sp>
        <p:nvSpPr>
          <p:cNvPr id="3" name="Espaço Reservado para Texto 2">
            <a:extLst>
              <a:ext uri="{FF2B5EF4-FFF2-40B4-BE49-F238E27FC236}">
                <a16:creationId xmlns:a16="http://schemas.microsoft.com/office/drawing/2014/main" id="{5B3AA818-978E-5DE5-BA0C-2F46B37A274E}"/>
              </a:ext>
            </a:extLst>
          </p:cNvPr>
          <p:cNvSpPr>
            <a:spLocks noGrp="1"/>
          </p:cNvSpPr>
          <p:nvPr>
            <p:ph type="body" sz="quarter" idx="11"/>
          </p:nvPr>
        </p:nvSpPr>
        <p:spPr/>
        <p:txBody>
          <a:bodyPr/>
          <a:lstStyle/>
          <a:p>
            <a:endParaRPr lang="en-US" noProof="1"/>
          </a:p>
          <a:p>
            <a:r>
              <a:rPr lang="en-US" noProof="1"/>
              <a:t>Panel 4</a:t>
            </a:r>
          </a:p>
          <a:p>
            <a:r>
              <a:rPr lang="en-US" noProof="1"/>
              <a:t>Marcelo Magalhães</a:t>
            </a:r>
          </a:p>
          <a:p>
            <a:r>
              <a:rPr lang="en-US" noProof="1"/>
              <a:t>Diogo Coelho</a:t>
            </a:r>
          </a:p>
          <a:p>
            <a:r>
              <a:rPr lang="en-US" noProof="1"/>
              <a:t>TCDF</a:t>
            </a:r>
          </a:p>
        </p:txBody>
      </p:sp>
    </p:spTree>
    <p:extLst>
      <p:ext uri="{BB962C8B-B14F-4D97-AF65-F5344CB8AC3E}">
        <p14:creationId xmlns:p14="http://schemas.microsoft.com/office/powerpoint/2010/main" val="34373098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BA9383-304A-65EF-1A4B-778386D17F2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DEB19B-5539-8AAE-3546-AECF06E8167B}"/>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B75413F8-498C-CDCE-7933-5A2B97C2D2E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Analyst evaluates:</a:t>
            </a:r>
          </a:p>
          <a:p>
            <a:pPr marL="1051560" lvl="4">
              <a:spcBef>
                <a:spcPts val="1000"/>
              </a:spcBef>
            </a:pPr>
            <a:r>
              <a:rPr lang="en-US" sz="2400" noProof="1">
                <a:sym typeface="Wingdings" panose="05000000000000000000" pitchFamily="2" charset="2"/>
              </a:rPr>
              <a:t>Is there a weight coin difference?</a:t>
            </a:r>
          </a:p>
          <a:p>
            <a:pPr marL="1051560" lvl="4">
              <a:spcBef>
                <a:spcPts val="1000"/>
              </a:spcBef>
            </a:pPr>
            <a:r>
              <a:rPr lang="en-US" sz="2400" noProof="1">
                <a:sym typeface="Wingdings" panose="05000000000000000000" pitchFamily="2" charset="2"/>
              </a:rPr>
              <a:t>Is skewed currency lighter?</a:t>
            </a:r>
          </a:p>
          <a:p>
            <a:pPr marL="822960" lvl="4" indent="0">
              <a:spcBef>
                <a:spcPts val="1000"/>
              </a:spcBef>
              <a:buNone/>
            </a:pP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4ADB780B-0A35-92F2-5B23-0AE0F462CDAA}"/>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pic>
        <p:nvPicPr>
          <p:cNvPr id="4" name="Imagem 3">
            <a:extLst>
              <a:ext uri="{FF2B5EF4-FFF2-40B4-BE49-F238E27FC236}">
                <a16:creationId xmlns:a16="http://schemas.microsoft.com/office/drawing/2014/main" id="{8E13B1A5-37D0-E140-44A8-1AC81A65909D}"/>
              </a:ext>
            </a:extLst>
          </p:cNvPr>
          <p:cNvPicPr>
            <a:picLocks noChangeAspect="1"/>
          </p:cNvPicPr>
          <p:nvPr/>
        </p:nvPicPr>
        <p:blipFill>
          <a:blip r:embed="rId3"/>
          <a:stretch>
            <a:fillRect/>
          </a:stretch>
        </p:blipFill>
        <p:spPr>
          <a:xfrm>
            <a:off x="6926580" y="2391427"/>
            <a:ext cx="4229100" cy="3842685"/>
          </a:xfrm>
          <a:prstGeom prst="rect">
            <a:avLst/>
          </a:prstGeom>
        </p:spPr>
      </p:pic>
    </p:spTree>
    <p:extLst>
      <p:ext uri="{BB962C8B-B14F-4D97-AF65-F5344CB8AC3E}">
        <p14:creationId xmlns:p14="http://schemas.microsoft.com/office/powerpoint/2010/main" val="34325459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6CD11-E2BC-405D-FF01-AEAD24959285}"/>
            </a:ext>
          </a:extLst>
        </p:cNvPr>
        <p:cNvGrpSpPr/>
        <p:nvPr/>
      </p:nvGrpSpPr>
      <p:grpSpPr>
        <a:xfrm>
          <a:off x="0" y="0"/>
          <a:ext cx="0" cy="0"/>
          <a:chOff x="0" y="0"/>
          <a:chExt cx="0" cy="0"/>
        </a:xfrm>
      </p:grpSpPr>
      <p:pic>
        <p:nvPicPr>
          <p:cNvPr id="9" name="Imagem 8">
            <a:extLst>
              <a:ext uri="{FF2B5EF4-FFF2-40B4-BE49-F238E27FC236}">
                <a16:creationId xmlns:a16="http://schemas.microsoft.com/office/drawing/2014/main" id="{6F500F54-BEAA-2C5B-D69B-ADFEA5F93949}"/>
              </a:ext>
            </a:extLst>
          </p:cNvPr>
          <p:cNvPicPr>
            <a:picLocks noChangeAspect="1"/>
          </p:cNvPicPr>
          <p:nvPr/>
        </p:nvPicPr>
        <p:blipFill>
          <a:blip r:embed="rId3"/>
          <a:stretch>
            <a:fillRect/>
          </a:stretch>
        </p:blipFill>
        <p:spPr>
          <a:xfrm>
            <a:off x="2788919" y="2005754"/>
            <a:ext cx="2587753" cy="3864605"/>
          </a:xfrm>
          <a:prstGeom prst="rect">
            <a:avLst/>
          </a:prstGeom>
        </p:spPr>
      </p:pic>
      <p:sp>
        <p:nvSpPr>
          <p:cNvPr id="2" name="Título 1">
            <a:extLst>
              <a:ext uri="{FF2B5EF4-FFF2-40B4-BE49-F238E27FC236}">
                <a16:creationId xmlns:a16="http://schemas.microsoft.com/office/drawing/2014/main" id="{A38C5EA2-65DF-8477-08CC-219E6F19CAF9}"/>
              </a:ext>
            </a:extLst>
          </p:cNvPr>
          <p:cNvSpPr>
            <a:spLocks noGrp="1"/>
          </p:cNvSpPr>
          <p:nvPr>
            <p:ph type="title"/>
          </p:nvPr>
        </p:nvSpPr>
        <p:spPr/>
        <p:txBody>
          <a:bodyPr>
            <a:normAutofit fontScale="90000"/>
          </a:bodyPr>
          <a:lstStyle/>
          <a:p>
            <a:br>
              <a:rPr lang="en-US" noProof="1"/>
            </a:br>
            <a:r>
              <a:rPr lang="en-US" noProof="1"/>
              <a:t>Case Study - Results</a:t>
            </a:r>
            <a:br>
              <a:rPr lang="en-US" noProof="1"/>
            </a:br>
            <a:endParaRPr lang="en-US" noProof="1"/>
          </a:p>
        </p:txBody>
      </p:sp>
      <p:pic>
        <p:nvPicPr>
          <p:cNvPr id="5" name="Imagem 4">
            <a:extLst>
              <a:ext uri="{FF2B5EF4-FFF2-40B4-BE49-F238E27FC236}">
                <a16:creationId xmlns:a16="http://schemas.microsoft.com/office/drawing/2014/main" id="{1ECD4EAD-24B2-B770-749C-1A8DBFD0D020}"/>
              </a:ext>
            </a:extLst>
          </p:cNvPr>
          <p:cNvPicPr>
            <a:picLocks noChangeAspect="1"/>
          </p:cNvPicPr>
          <p:nvPr/>
        </p:nvPicPr>
        <p:blipFill>
          <a:blip r:embed="rId4"/>
          <a:stretch>
            <a:fillRect/>
          </a:stretch>
        </p:blipFill>
        <p:spPr>
          <a:xfrm>
            <a:off x="5508983" y="2005754"/>
            <a:ext cx="5717556" cy="3863340"/>
          </a:xfrm>
          <a:prstGeom prst="rect">
            <a:avLst/>
          </a:prstGeom>
        </p:spPr>
      </p:pic>
      <p:sp>
        <p:nvSpPr>
          <p:cNvPr id="10" name="CaixaDeTexto 9">
            <a:extLst>
              <a:ext uri="{FF2B5EF4-FFF2-40B4-BE49-F238E27FC236}">
                <a16:creationId xmlns:a16="http://schemas.microsoft.com/office/drawing/2014/main" id="{74572688-69F1-2E4B-0241-67F674EF5503}"/>
              </a:ext>
            </a:extLst>
          </p:cNvPr>
          <p:cNvSpPr txBox="1"/>
          <p:nvPr/>
        </p:nvSpPr>
        <p:spPr>
          <a:xfrm>
            <a:off x="2221992" y="5934456"/>
            <a:ext cx="9509760" cy="461665"/>
          </a:xfrm>
          <a:prstGeom prst="rect">
            <a:avLst/>
          </a:prstGeom>
          <a:noFill/>
        </p:spPr>
        <p:txBody>
          <a:bodyPr wrap="square" rtlCol="0">
            <a:spAutoFit/>
          </a:bodyPr>
          <a:lstStyle/>
          <a:p>
            <a:r>
              <a:rPr lang="en-US" sz="1200" noProof="1">
                <a:hlinkClick r:id="rId5"/>
              </a:rPr>
              <a:t>https://www.google.com/maps/d/viewer?mid=14NaxdmT4M-EnGPX5BNxCeM3vryamXvI&amp;ll=-15.827926110323265%2C-47.95957400000001&amp;z=11</a:t>
            </a:r>
            <a:endParaRPr lang="en-US" sz="1200" noProof="1"/>
          </a:p>
          <a:p>
            <a:endParaRPr lang="en-US" sz="1200" noProof="1"/>
          </a:p>
        </p:txBody>
      </p:sp>
      <p:sp>
        <p:nvSpPr>
          <p:cNvPr id="7" name="Espaço Reservado para Conteúdo 2">
            <a:extLst>
              <a:ext uri="{FF2B5EF4-FFF2-40B4-BE49-F238E27FC236}">
                <a16:creationId xmlns:a16="http://schemas.microsoft.com/office/drawing/2014/main" id="{85572CFC-8D64-6301-3D66-1F7AD9F3C878}"/>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822960" lvl="4" indent="0">
              <a:spcBef>
                <a:spcPts val="1000"/>
              </a:spcBef>
              <a:buNone/>
            </a:pPr>
            <a:endParaRPr lang="en-US" sz="2400" noProof="1"/>
          </a:p>
        </p:txBody>
      </p:sp>
    </p:spTree>
    <p:extLst>
      <p:ext uri="{BB962C8B-B14F-4D97-AF65-F5344CB8AC3E}">
        <p14:creationId xmlns:p14="http://schemas.microsoft.com/office/powerpoint/2010/main" val="31960143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60E35-0863-C158-FB57-200FC2A8E7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FBFC600-78E6-9F6D-727F-B01C06D25729}"/>
              </a:ext>
            </a:extLst>
          </p:cNvPr>
          <p:cNvSpPr>
            <a:spLocks noGrp="1"/>
          </p:cNvSpPr>
          <p:nvPr>
            <p:ph type="title"/>
          </p:nvPr>
        </p:nvSpPr>
        <p:spPr/>
        <p:txBody>
          <a:bodyPr>
            <a:normAutofit fontScale="90000"/>
          </a:bodyPr>
          <a:lstStyle/>
          <a:p>
            <a:br>
              <a:rPr lang="en-US" noProof="1"/>
            </a:br>
            <a:r>
              <a:rPr lang="en-US" noProof="1"/>
              <a:t>Case Study - Results</a:t>
            </a:r>
            <a:br>
              <a:rPr lang="en-US" noProof="1"/>
            </a:br>
            <a:endParaRPr lang="en-US" noProof="1"/>
          </a:p>
        </p:txBody>
      </p:sp>
      <p:pic>
        <p:nvPicPr>
          <p:cNvPr id="6" name="Imagem 5">
            <a:extLst>
              <a:ext uri="{FF2B5EF4-FFF2-40B4-BE49-F238E27FC236}">
                <a16:creationId xmlns:a16="http://schemas.microsoft.com/office/drawing/2014/main" id="{531BEC25-9835-E482-535D-F3144018D043}"/>
              </a:ext>
            </a:extLst>
          </p:cNvPr>
          <p:cNvPicPr>
            <a:picLocks noChangeAspect="1"/>
          </p:cNvPicPr>
          <p:nvPr/>
        </p:nvPicPr>
        <p:blipFill>
          <a:blip r:embed="rId3"/>
          <a:stretch>
            <a:fillRect/>
          </a:stretch>
        </p:blipFill>
        <p:spPr>
          <a:xfrm>
            <a:off x="6638546" y="1965090"/>
            <a:ext cx="2395347" cy="3784648"/>
          </a:xfrm>
          <a:prstGeom prst="rect">
            <a:avLst/>
          </a:prstGeom>
        </p:spPr>
      </p:pic>
      <p:pic>
        <p:nvPicPr>
          <p:cNvPr id="11" name="Imagem 10">
            <a:extLst>
              <a:ext uri="{FF2B5EF4-FFF2-40B4-BE49-F238E27FC236}">
                <a16:creationId xmlns:a16="http://schemas.microsoft.com/office/drawing/2014/main" id="{AB312A08-5891-7A4B-CAD0-BCA00E796FD6}"/>
              </a:ext>
            </a:extLst>
          </p:cNvPr>
          <p:cNvPicPr>
            <a:picLocks noChangeAspect="1"/>
          </p:cNvPicPr>
          <p:nvPr/>
        </p:nvPicPr>
        <p:blipFill>
          <a:blip r:embed="rId4"/>
          <a:stretch>
            <a:fillRect/>
          </a:stretch>
        </p:blipFill>
        <p:spPr>
          <a:xfrm>
            <a:off x="3123000" y="1965090"/>
            <a:ext cx="2430456" cy="3588054"/>
          </a:xfrm>
          <a:prstGeom prst="rect">
            <a:avLst/>
          </a:prstGeom>
        </p:spPr>
      </p:pic>
      <p:cxnSp>
        <p:nvCxnSpPr>
          <p:cNvPr id="12" name="Conector de Seta Reta 11">
            <a:extLst>
              <a:ext uri="{FF2B5EF4-FFF2-40B4-BE49-F238E27FC236}">
                <a16:creationId xmlns:a16="http://schemas.microsoft.com/office/drawing/2014/main" id="{198F1327-C464-E9CF-CB5F-FF6E18C6793A}"/>
              </a:ext>
            </a:extLst>
          </p:cNvPr>
          <p:cNvCxnSpPr>
            <a:cxnSpLocks/>
          </p:cNvCxnSpPr>
          <p:nvPr/>
        </p:nvCxnSpPr>
        <p:spPr>
          <a:xfrm>
            <a:off x="5839506" y="3602674"/>
            <a:ext cx="5704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BD7B572A-A493-341F-9888-069BD91A7EC2}"/>
              </a:ext>
            </a:extLst>
          </p:cNvPr>
          <p:cNvSpPr txBox="1"/>
          <p:nvPr/>
        </p:nvSpPr>
        <p:spPr>
          <a:xfrm>
            <a:off x="2221992" y="5934456"/>
            <a:ext cx="9509760" cy="461665"/>
          </a:xfrm>
          <a:prstGeom prst="rect">
            <a:avLst/>
          </a:prstGeom>
          <a:noFill/>
        </p:spPr>
        <p:txBody>
          <a:bodyPr wrap="square" rtlCol="0">
            <a:spAutoFit/>
          </a:bodyPr>
          <a:lstStyle/>
          <a:p>
            <a:r>
              <a:rPr lang="en-US" sz="1200" noProof="1">
                <a:hlinkClick r:id="rId5"/>
              </a:rPr>
              <a:t>https://www.google.com/maps/d/viewer?mid=14NaxdmT4M-EnGPX5BNxCeM3vryamXvI&amp;ll=-15.827926110323265%2C-47.95957400000001&amp;z=11</a:t>
            </a:r>
            <a:endParaRPr lang="en-US" sz="1200" noProof="1"/>
          </a:p>
          <a:p>
            <a:endParaRPr lang="en-US" sz="1200" noProof="1"/>
          </a:p>
        </p:txBody>
      </p:sp>
      <p:sp>
        <p:nvSpPr>
          <p:cNvPr id="7" name="Espaço Reservado para Conteúdo 2">
            <a:extLst>
              <a:ext uri="{FF2B5EF4-FFF2-40B4-BE49-F238E27FC236}">
                <a16:creationId xmlns:a16="http://schemas.microsoft.com/office/drawing/2014/main" id="{6EFF054D-22D5-9996-D3EC-CC313D19DEF5}"/>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822960" lvl="4" indent="0">
              <a:spcBef>
                <a:spcPts val="1000"/>
              </a:spcBef>
              <a:buNone/>
            </a:pPr>
            <a:endParaRPr lang="en-US" sz="2400" noProof="1"/>
          </a:p>
        </p:txBody>
      </p:sp>
    </p:spTree>
    <p:extLst>
      <p:ext uri="{BB962C8B-B14F-4D97-AF65-F5344CB8AC3E}">
        <p14:creationId xmlns:p14="http://schemas.microsoft.com/office/powerpoint/2010/main" val="34889220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C622C-A130-6CB3-51E4-B5801EC3A33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320873D-02FF-A18C-7663-1DE66CABEFE4}"/>
              </a:ext>
            </a:extLst>
          </p:cNvPr>
          <p:cNvSpPr>
            <a:spLocks noGrp="1"/>
          </p:cNvSpPr>
          <p:nvPr>
            <p:ph type="title"/>
          </p:nvPr>
        </p:nvSpPr>
        <p:spPr/>
        <p:txBody>
          <a:bodyPr>
            <a:normAutofit fontScale="90000"/>
          </a:bodyPr>
          <a:lstStyle/>
          <a:p>
            <a:br>
              <a:rPr lang="en-US" noProof="1"/>
            </a:br>
            <a:r>
              <a:rPr lang="en-US" noProof="1"/>
              <a:t>Case Study - Results</a:t>
            </a:r>
            <a:br>
              <a:rPr lang="en-US" noProof="1"/>
            </a:br>
            <a:endParaRPr lang="en-US" noProof="1"/>
          </a:p>
        </p:txBody>
      </p:sp>
      <p:sp>
        <p:nvSpPr>
          <p:cNvPr id="13" name="Espaço Reservado para Conteúdo 2">
            <a:extLst>
              <a:ext uri="{FF2B5EF4-FFF2-40B4-BE49-F238E27FC236}">
                <a16:creationId xmlns:a16="http://schemas.microsoft.com/office/drawing/2014/main" id="{BCC4C1A3-6DF3-65F8-8F05-05D6FB8E9BB6}"/>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594360" lvl="3" algn="just">
              <a:spcBef>
                <a:spcPts val="1000"/>
              </a:spcBef>
            </a:pPr>
            <a:r>
              <a:rPr lang="en-US" sz="2800" noProof="1">
                <a:sym typeface="Wingdings" panose="05000000000000000000" pitchFamily="2" charset="2"/>
              </a:rPr>
              <a:t>Financial Audit Photo Attachment</a:t>
            </a:r>
          </a:p>
          <a:p>
            <a:pPr marL="594360" lvl="3" algn="just">
              <a:spcBef>
                <a:spcPts val="1000"/>
              </a:spcBef>
            </a:pPr>
            <a:r>
              <a:rPr lang="en-US" sz="2800" noProof="1">
                <a:sym typeface="Wingdings" panose="05000000000000000000" pitchFamily="2" charset="2"/>
              </a:rPr>
              <a:t>Accessed at:</a:t>
            </a:r>
          </a:p>
          <a:p>
            <a:pPr marL="822960" lvl="4" indent="0" algn="just">
              <a:spcBef>
                <a:spcPts val="1000"/>
              </a:spcBef>
              <a:buNone/>
            </a:pPr>
            <a:r>
              <a:rPr lang="en-US" sz="2800" noProof="1">
                <a:sym typeface="Wingdings" panose="05000000000000000000" pitchFamily="2" charset="2"/>
                <a:hlinkClick r:id="rId3"/>
              </a:rPr>
              <a:t>https://www2.tc.df.gov.br/consultas-e-servicos/consultas/</a:t>
            </a:r>
            <a:endParaRPr lang="en-US" sz="2800" noProof="1">
              <a:sym typeface="Wingdings" panose="05000000000000000000" pitchFamily="2" charset="2"/>
            </a:endParaRPr>
          </a:p>
          <a:p>
            <a:pPr marL="594360" lvl="3" algn="just">
              <a:spcBef>
                <a:spcPts val="1000"/>
              </a:spcBef>
            </a:pPr>
            <a:r>
              <a:rPr lang="en-US" sz="2800" noProof="1">
                <a:sym typeface="Wingdings" panose="05000000000000000000" pitchFamily="2" charset="2"/>
              </a:rPr>
              <a:t>Case: 00600-00013919/2023-90-e</a:t>
            </a:r>
          </a:p>
          <a:p>
            <a:pPr marL="594360" lvl="3" algn="just">
              <a:spcBef>
                <a:spcPts val="1000"/>
              </a:spcBef>
            </a:pPr>
            <a:r>
              <a:rPr lang="en-US" sz="2800" noProof="1">
                <a:sym typeface="Wingdings" panose="05000000000000000000" pitchFamily="2" charset="2"/>
              </a:rPr>
              <a:t>Audit Report (part 84)</a:t>
            </a:r>
          </a:p>
          <a:p>
            <a:pPr marL="594360" lvl="3" algn="just">
              <a:spcBef>
                <a:spcPts val="1000"/>
              </a:spcBef>
            </a:pPr>
            <a:r>
              <a:rPr lang="en-US" sz="2800" noProof="1">
                <a:sym typeface="Wingdings" panose="05000000000000000000" pitchFamily="2" charset="2"/>
              </a:rPr>
              <a:t>Photographic Attachment: ATTACHMENT N°. II/2024 DIAFI (part 86)</a:t>
            </a:r>
          </a:p>
        </p:txBody>
      </p:sp>
    </p:spTree>
    <p:extLst>
      <p:ext uri="{BB962C8B-B14F-4D97-AF65-F5344CB8AC3E}">
        <p14:creationId xmlns:p14="http://schemas.microsoft.com/office/powerpoint/2010/main" val="328113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605C0B-2406-4565-44C7-A1824BCED4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BAF6F80-9275-F4EE-8B59-0C9FBD52A918}"/>
              </a:ext>
            </a:extLst>
          </p:cNvPr>
          <p:cNvSpPr>
            <a:spLocks noGrp="1"/>
          </p:cNvSpPr>
          <p:nvPr>
            <p:ph type="title"/>
          </p:nvPr>
        </p:nvSpPr>
        <p:spPr/>
        <p:txBody>
          <a:bodyPr>
            <a:normAutofit fontScale="90000"/>
          </a:bodyPr>
          <a:lstStyle/>
          <a:p>
            <a:br>
              <a:rPr lang="en-US" noProof="1"/>
            </a:br>
            <a:r>
              <a:rPr lang="en-US" noProof="1"/>
              <a:t>Case Study - Results</a:t>
            </a:r>
            <a:br>
              <a:rPr lang="en-US" noProof="1"/>
            </a:br>
            <a:endParaRPr lang="en-US" noProof="1"/>
          </a:p>
        </p:txBody>
      </p:sp>
      <p:sp>
        <p:nvSpPr>
          <p:cNvPr id="13" name="Espaço Reservado para Conteúdo 2">
            <a:extLst>
              <a:ext uri="{FF2B5EF4-FFF2-40B4-BE49-F238E27FC236}">
                <a16:creationId xmlns:a16="http://schemas.microsoft.com/office/drawing/2014/main" id="{74B1F2E4-20E2-7D22-FB10-B0DDC68FDDB9}"/>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594360" lvl="3" algn="just">
              <a:spcBef>
                <a:spcPts val="1000"/>
              </a:spcBef>
            </a:pPr>
            <a:r>
              <a:rPr lang="en-US" sz="2800" noProof="1">
                <a:latin typeface="Aptos (Corpo)"/>
                <a:sym typeface="Wingdings" panose="05000000000000000000" pitchFamily="2" charset="2"/>
              </a:rPr>
              <a:t>The set of 94 properties in the sample represented a total area of </a:t>
            </a:r>
            <a:r>
              <a:rPr lang="en-US" sz="2800" b="1" noProof="1">
                <a:latin typeface="Aptos (Corpo)"/>
                <a:sym typeface="Wingdings" panose="05000000000000000000" pitchFamily="2" charset="2"/>
              </a:rPr>
              <a:t>75.6 million m2</a:t>
            </a:r>
            <a:r>
              <a:rPr lang="en-US" sz="2800" noProof="1">
                <a:latin typeface="Aptos (Corpo)"/>
                <a:sym typeface="Wingdings" panose="05000000000000000000" pitchFamily="2" charset="2"/>
              </a:rPr>
              <a:t> (7,560 hectares)</a:t>
            </a:r>
          </a:p>
          <a:p>
            <a:pPr marL="594360" lvl="3" algn="just">
              <a:spcBef>
                <a:spcPts val="1000"/>
              </a:spcBef>
            </a:pPr>
            <a:r>
              <a:rPr lang="en-US" sz="2800" noProof="1">
                <a:latin typeface="Aptos (Corpo)"/>
                <a:sym typeface="Wingdings" panose="05000000000000000000" pitchFamily="2" charset="2"/>
              </a:rPr>
              <a:t>Accounting/Estate System</a:t>
            </a:r>
          </a:p>
          <a:p>
            <a:pPr marL="1051560" lvl="4">
              <a:spcBef>
                <a:spcPts val="1000"/>
              </a:spcBef>
            </a:pPr>
            <a:r>
              <a:rPr lang="en-US" sz="2400" noProof="1">
                <a:latin typeface="Aptos (Corpo)"/>
                <a:sym typeface="Wingdings" panose="05000000000000000000" pitchFamily="2" charset="2"/>
              </a:rPr>
              <a:t>total value: about </a:t>
            </a:r>
            <a:r>
              <a:rPr lang="en-US" sz="2400" b="1" noProof="1">
                <a:latin typeface="Aptos (Corpo)"/>
                <a:sym typeface="Wingdings" panose="05000000000000000000" pitchFamily="2" charset="2"/>
              </a:rPr>
              <a:t>R$ 422 million</a:t>
            </a:r>
          </a:p>
          <a:p>
            <a:pPr marL="1051560" lvl="4">
              <a:spcBef>
                <a:spcPts val="1000"/>
              </a:spcBef>
            </a:pPr>
            <a:r>
              <a:rPr lang="en-US" sz="2400" noProof="1">
                <a:latin typeface="Aptos (Corpo)"/>
                <a:sym typeface="Wingdings" panose="05000000000000000000" pitchFamily="2" charset="2"/>
              </a:rPr>
              <a:t>approximately </a:t>
            </a:r>
            <a:r>
              <a:rPr lang="en-US" sz="2400" b="1" noProof="1">
                <a:latin typeface="Aptos (Corpo)"/>
                <a:sym typeface="Wingdings" panose="05000000000000000000" pitchFamily="2" charset="2"/>
              </a:rPr>
              <a:t>R$ 5.50 </a:t>
            </a:r>
            <a:r>
              <a:rPr lang="en-US" sz="2400" noProof="1">
                <a:latin typeface="Aptos (Corpo)"/>
                <a:sym typeface="Wingdings" panose="05000000000000000000" pitchFamily="2" charset="2"/>
              </a:rPr>
              <a:t>per </a:t>
            </a:r>
            <a:r>
              <a:rPr lang="en-US" sz="2400" b="1" noProof="1">
                <a:latin typeface="Aptos (Corpo)"/>
                <a:sym typeface="Wingdings" panose="05000000000000000000" pitchFamily="2" charset="2"/>
              </a:rPr>
              <a:t>m2</a:t>
            </a:r>
          </a:p>
          <a:p>
            <a:pPr marL="1051560" lvl="4">
              <a:spcBef>
                <a:spcPts val="1000"/>
              </a:spcBef>
            </a:pPr>
            <a:r>
              <a:rPr lang="en-US" sz="2400" noProof="1">
                <a:latin typeface="Aptos (Corpo)"/>
                <a:sym typeface="Wingdings" panose="05000000000000000000" pitchFamily="2" charset="2"/>
              </a:rPr>
              <a:t>lag in the real value of the properties</a:t>
            </a:r>
          </a:p>
          <a:p>
            <a:pPr marL="1051560" lvl="4">
              <a:spcBef>
                <a:spcPts val="1000"/>
              </a:spcBef>
            </a:pPr>
            <a:endParaRPr lang="en-US" sz="2400" noProof="1">
              <a:latin typeface="Aptos (Corpo)"/>
              <a:sym typeface="Wingdings" panose="05000000000000000000" pitchFamily="2" charset="2"/>
            </a:endParaRPr>
          </a:p>
          <a:p>
            <a:pPr marL="1051560" lvl="4">
              <a:spcBef>
                <a:spcPts val="1000"/>
              </a:spcBef>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73371670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E7A17-3518-292B-9025-04E0139D679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9C0DC72-A5C1-A9F0-4F5B-C397FB0097C7}"/>
              </a:ext>
            </a:extLst>
          </p:cNvPr>
          <p:cNvSpPr>
            <a:spLocks noGrp="1"/>
          </p:cNvSpPr>
          <p:nvPr>
            <p:ph type="title"/>
          </p:nvPr>
        </p:nvSpPr>
        <p:spPr/>
        <p:txBody>
          <a:bodyPr>
            <a:normAutofit fontScale="90000"/>
          </a:bodyPr>
          <a:lstStyle/>
          <a:p>
            <a:br>
              <a:rPr lang="en-US" noProof="1"/>
            </a:br>
            <a:r>
              <a:rPr lang="en-US" noProof="1"/>
              <a:t>Case Study - Results</a:t>
            </a:r>
            <a:br>
              <a:rPr lang="en-US" noProof="1"/>
            </a:br>
            <a:endParaRPr lang="en-US" noProof="1"/>
          </a:p>
        </p:txBody>
      </p:sp>
      <p:sp>
        <p:nvSpPr>
          <p:cNvPr id="13" name="Espaço Reservado para Conteúdo 2">
            <a:extLst>
              <a:ext uri="{FF2B5EF4-FFF2-40B4-BE49-F238E27FC236}">
                <a16:creationId xmlns:a16="http://schemas.microsoft.com/office/drawing/2014/main" id="{101340AC-B06D-4867-0E05-A38CE967F1C5}"/>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594360" lvl="3" algn="just">
              <a:spcBef>
                <a:spcPts val="1000"/>
              </a:spcBef>
            </a:pPr>
            <a:r>
              <a:rPr lang="en-US" sz="2800" b="1" noProof="1">
                <a:latin typeface="Aptos (Corpo)"/>
                <a:sym typeface="Wingdings" panose="05000000000000000000" pitchFamily="2" charset="2"/>
              </a:rPr>
              <a:t>75.6 million m2 </a:t>
            </a:r>
            <a:r>
              <a:rPr lang="en-US" sz="2800" noProof="1">
                <a:latin typeface="Aptos (Corpo)"/>
                <a:sym typeface="Wingdings" panose="05000000000000000000" pitchFamily="2" charset="2"/>
              </a:rPr>
              <a:t>(7,560 hectares)</a:t>
            </a:r>
          </a:p>
          <a:p>
            <a:pPr marL="822960" lvl="4" indent="0">
              <a:spcBef>
                <a:spcPts val="1000"/>
              </a:spcBef>
              <a:buNone/>
            </a:pPr>
            <a:r>
              <a:rPr lang="en-US" sz="2400" noProof="1">
                <a:latin typeface="Aptos (Corpo)"/>
                <a:sym typeface="Wingdings" panose="05000000000000000000" pitchFamily="2" charset="2"/>
              </a:rPr>
              <a:t> only 1 property almost 60%: </a:t>
            </a:r>
            <a:r>
              <a:rPr lang="en-US" sz="2400" b="1" noProof="1">
                <a:latin typeface="Aptos (Corpo)"/>
                <a:sym typeface="Wingdings" panose="05000000000000000000" pitchFamily="2" charset="2"/>
              </a:rPr>
              <a:t>45.2 million m2 </a:t>
            </a:r>
            <a:r>
              <a:rPr lang="en-US" sz="2400" noProof="1">
                <a:latin typeface="Aptos (Corpo)"/>
                <a:sym typeface="Wingdings" panose="05000000000000000000" pitchFamily="2" charset="2"/>
              </a:rPr>
              <a:t>(4,520 hectares)</a:t>
            </a:r>
          </a:p>
          <a:p>
            <a:pPr marL="594360" lvl="3" algn="just">
              <a:spcBef>
                <a:spcPts val="1000"/>
              </a:spcBef>
            </a:pPr>
            <a:r>
              <a:rPr lang="en-US" sz="2800" noProof="1">
                <a:latin typeface="Aptos (Corpo)"/>
                <a:sym typeface="Wingdings" panose="05000000000000000000" pitchFamily="2" charset="2"/>
              </a:rPr>
              <a:t>There was no polygon drawn for this property in the GeoPortal</a:t>
            </a:r>
          </a:p>
          <a:p>
            <a:pPr marL="594360" lvl="3" algn="just">
              <a:spcBef>
                <a:spcPts val="1000"/>
              </a:spcBef>
            </a:pPr>
            <a:r>
              <a:rPr lang="en-US" sz="2800" noProof="1">
                <a:latin typeface="Aptos (Corpo)"/>
                <a:sym typeface="Wingdings" panose="05000000000000000000" pitchFamily="2" charset="2"/>
              </a:rPr>
              <a:t>Amount posted in accounting:</a:t>
            </a:r>
            <a:endParaRPr lang="en-US" sz="2400" noProof="1">
              <a:latin typeface="Aptos (Corpo)"/>
              <a:sym typeface="Wingdings" panose="05000000000000000000" pitchFamily="2" charset="2"/>
            </a:endParaRPr>
          </a:p>
          <a:p>
            <a:pPr marL="822960" lvl="4" indent="0">
              <a:spcBef>
                <a:spcPts val="1000"/>
              </a:spcBef>
              <a:buNone/>
            </a:pPr>
            <a:r>
              <a:rPr lang="en-US" sz="2400" noProof="1">
                <a:latin typeface="Aptos (Corpo)"/>
                <a:sym typeface="Wingdings" panose="05000000000000000000" pitchFamily="2" charset="2"/>
              </a:rPr>
              <a:t> 10 million R$ (less than R$ 0.25 per m2 or U$S 0.04)</a:t>
            </a:r>
          </a:p>
          <a:p>
            <a:pPr marL="822960" lvl="4" indent="0">
              <a:spcBef>
                <a:spcPts val="1000"/>
              </a:spcBef>
              <a:buNone/>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2121004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051F19-C80C-C124-07FF-3101FAF0D1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C277F9-452C-0F2A-653C-81A852DC2230}"/>
              </a:ext>
            </a:extLst>
          </p:cNvPr>
          <p:cNvSpPr>
            <a:spLocks noGrp="1"/>
          </p:cNvSpPr>
          <p:nvPr>
            <p:ph type="title"/>
          </p:nvPr>
        </p:nvSpPr>
        <p:spPr/>
        <p:txBody>
          <a:bodyPr>
            <a:normAutofit fontScale="90000"/>
          </a:bodyPr>
          <a:lstStyle/>
          <a:p>
            <a:br>
              <a:rPr lang="en-US" noProof="1"/>
            </a:br>
            <a:r>
              <a:rPr lang="en-US" noProof="1"/>
              <a:t>Case Study - Sustainability</a:t>
            </a:r>
            <a:br>
              <a:rPr lang="en-US" noProof="1"/>
            </a:br>
            <a:endParaRPr lang="en-US" noProof="1"/>
          </a:p>
        </p:txBody>
      </p:sp>
      <p:pic>
        <p:nvPicPr>
          <p:cNvPr id="8" name="Imagem 7">
            <a:extLst>
              <a:ext uri="{FF2B5EF4-FFF2-40B4-BE49-F238E27FC236}">
                <a16:creationId xmlns:a16="http://schemas.microsoft.com/office/drawing/2014/main" id="{E120DAC7-624B-82FA-F908-0C629839C995}"/>
              </a:ext>
            </a:extLst>
          </p:cNvPr>
          <p:cNvPicPr>
            <a:picLocks noChangeAspect="1"/>
          </p:cNvPicPr>
          <p:nvPr/>
        </p:nvPicPr>
        <p:blipFill>
          <a:blip r:embed="rId3"/>
          <a:stretch>
            <a:fillRect/>
          </a:stretch>
        </p:blipFill>
        <p:spPr>
          <a:xfrm>
            <a:off x="1226439" y="2345436"/>
            <a:ext cx="7562850" cy="3429000"/>
          </a:xfrm>
          <a:prstGeom prst="rect">
            <a:avLst/>
          </a:prstGeom>
        </p:spPr>
      </p:pic>
      <p:sp>
        <p:nvSpPr>
          <p:cNvPr id="4" name="Retângulo 3">
            <a:extLst>
              <a:ext uri="{FF2B5EF4-FFF2-40B4-BE49-F238E27FC236}">
                <a16:creationId xmlns:a16="http://schemas.microsoft.com/office/drawing/2014/main" id="{2992E186-77EC-DFDE-B3EF-5FD8991A1506}"/>
              </a:ext>
            </a:extLst>
          </p:cNvPr>
          <p:cNvSpPr/>
          <p:nvPr/>
        </p:nvSpPr>
        <p:spPr>
          <a:xfrm>
            <a:off x="1664209" y="3268980"/>
            <a:ext cx="2900171" cy="461772"/>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5" name="Retângulo 4">
            <a:extLst>
              <a:ext uri="{FF2B5EF4-FFF2-40B4-BE49-F238E27FC236}">
                <a16:creationId xmlns:a16="http://schemas.microsoft.com/office/drawing/2014/main" id="{4C4D31B7-C40E-17D2-551A-5DFF8C165AB6}"/>
              </a:ext>
            </a:extLst>
          </p:cNvPr>
          <p:cNvSpPr/>
          <p:nvPr/>
        </p:nvSpPr>
        <p:spPr>
          <a:xfrm>
            <a:off x="1664209" y="4601718"/>
            <a:ext cx="2813303" cy="301752"/>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Retângulo 5">
            <a:extLst>
              <a:ext uri="{FF2B5EF4-FFF2-40B4-BE49-F238E27FC236}">
                <a16:creationId xmlns:a16="http://schemas.microsoft.com/office/drawing/2014/main" id="{C3CDC03B-22C9-49D0-3DC2-EE0863F62C1D}"/>
              </a:ext>
            </a:extLst>
          </p:cNvPr>
          <p:cNvSpPr/>
          <p:nvPr/>
        </p:nvSpPr>
        <p:spPr>
          <a:xfrm>
            <a:off x="1664209" y="5093208"/>
            <a:ext cx="2813303" cy="229532"/>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Retângulo 9">
            <a:extLst>
              <a:ext uri="{FF2B5EF4-FFF2-40B4-BE49-F238E27FC236}">
                <a16:creationId xmlns:a16="http://schemas.microsoft.com/office/drawing/2014/main" id="{7C1DA61F-2F94-60A4-52FE-B82BEF02F636}"/>
              </a:ext>
            </a:extLst>
          </p:cNvPr>
          <p:cNvSpPr/>
          <p:nvPr/>
        </p:nvSpPr>
        <p:spPr>
          <a:xfrm>
            <a:off x="6307839" y="5322740"/>
            <a:ext cx="1220722" cy="16366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Retângulo 10">
            <a:extLst>
              <a:ext uri="{FF2B5EF4-FFF2-40B4-BE49-F238E27FC236}">
                <a16:creationId xmlns:a16="http://schemas.microsoft.com/office/drawing/2014/main" id="{EB47B180-E8D4-175B-5B77-2B9607717ADE}"/>
              </a:ext>
            </a:extLst>
          </p:cNvPr>
          <p:cNvSpPr/>
          <p:nvPr/>
        </p:nvSpPr>
        <p:spPr>
          <a:xfrm flipV="1">
            <a:off x="1850138" y="5525727"/>
            <a:ext cx="1281682" cy="229530"/>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Espaço Reservado para Conteúdo 2">
            <a:extLst>
              <a:ext uri="{FF2B5EF4-FFF2-40B4-BE49-F238E27FC236}">
                <a16:creationId xmlns:a16="http://schemas.microsoft.com/office/drawing/2014/main" id="{BC5B2818-DCD2-BCFB-03C6-91601FBAA967}"/>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Vast amount of land identified</a:t>
            </a:r>
          </a:p>
          <a:p>
            <a:pPr marL="228600" lvl="1">
              <a:spcBef>
                <a:spcPts val="1000"/>
              </a:spcBef>
            </a:pPr>
            <a:endParaRPr lang="en-US" sz="3200" noProof="1">
              <a:sym typeface="Wingdings" panose="05000000000000000000" pitchFamily="2" charset="2"/>
            </a:endParaRPr>
          </a:p>
          <a:p>
            <a:pPr marL="822960" lvl="4" indent="0">
              <a:spcBef>
                <a:spcPts val="1000"/>
              </a:spcBef>
              <a:buNone/>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9600881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866BCB-4FE8-D266-8BDB-EEDE727CE19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593DFCB-685A-F489-4DC2-EAC944101330}"/>
              </a:ext>
            </a:extLst>
          </p:cNvPr>
          <p:cNvSpPr>
            <a:spLocks noGrp="1"/>
          </p:cNvSpPr>
          <p:nvPr>
            <p:ph type="title"/>
          </p:nvPr>
        </p:nvSpPr>
        <p:spPr/>
        <p:txBody>
          <a:bodyPr>
            <a:normAutofit fontScale="90000"/>
          </a:bodyPr>
          <a:lstStyle/>
          <a:p>
            <a:br>
              <a:rPr lang="en-US" noProof="1"/>
            </a:br>
            <a:r>
              <a:rPr lang="en-US" noProof="1"/>
              <a:t>Case Study - Sustainability</a:t>
            </a:r>
            <a:br>
              <a:rPr lang="en-US" noProof="1"/>
            </a:br>
            <a:endParaRPr lang="en-US" noProof="1"/>
          </a:p>
        </p:txBody>
      </p:sp>
      <p:pic>
        <p:nvPicPr>
          <p:cNvPr id="10" name="Imagem 9">
            <a:extLst>
              <a:ext uri="{FF2B5EF4-FFF2-40B4-BE49-F238E27FC236}">
                <a16:creationId xmlns:a16="http://schemas.microsoft.com/office/drawing/2014/main" id="{58101644-9630-4089-22ED-59A07E061DD8}"/>
              </a:ext>
            </a:extLst>
          </p:cNvPr>
          <p:cNvPicPr>
            <a:picLocks noChangeAspect="1"/>
          </p:cNvPicPr>
          <p:nvPr/>
        </p:nvPicPr>
        <p:blipFill>
          <a:blip r:embed="rId3"/>
          <a:srcRect t="64052"/>
          <a:stretch/>
        </p:blipFill>
        <p:spPr>
          <a:xfrm>
            <a:off x="4645151" y="4037526"/>
            <a:ext cx="5801963" cy="1814474"/>
          </a:xfrm>
          <a:prstGeom prst="rect">
            <a:avLst/>
          </a:prstGeom>
        </p:spPr>
      </p:pic>
      <p:pic>
        <p:nvPicPr>
          <p:cNvPr id="11" name="Imagem 10">
            <a:extLst>
              <a:ext uri="{FF2B5EF4-FFF2-40B4-BE49-F238E27FC236}">
                <a16:creationId xmlns:a16="http://schemas.microsoft.com/office/drawing/2014/main" id="{065CF2EB-CFDD-08C5-5473-598DE3323587}"/>
              </a:ext>
            </a:extLst>
          </p:cNvPr>
          <p:cNvPicPr>
            <a:picLocks noChangeAspect="1"/>
          </p:cNvPicPr>
          <p:nvPr/>
        </p:nvPicPr>
        <p:blipFill>
          <a:blip r:embed="rId3"/>
          <a:srcRect b="58724"/>
          <a:stretch/>
        </p:blipFill>
        <p:spPr>
          <a:xfrm>
            <a:off x="4645151" y="1845734"/>
            <a:ext cx="5801963" cy="2083418"/>
          </a:xfrm>
          <a:prstGeom prst="rect">
            <a:avLst/>
          </a:prstGeom>
        </p:spPr>
      </p:pic>
      <p:sp>
        <p:nvSpPr>
          <p:cNvPr id="12" name="Retângulo 11">
            <a:extLst>
              <a:ext uri="{FF2B5EF4-FFF2-40B4-BE49-F238E27FC236}">
                <a16:creationId xmlns:a16="http://schemas.microsoft.com/office/drawing/2014/main" id="{0130DBC8-945C-ECC5-0B12-1A367DAD8B8E}"/>
              </a:ext>
            </a:extLst>
          </p:cNvPr>
          <p:cNvSpPr/>
          <p:nvPr/>
        </p:nvSpPr>
        <p:spPr>
          <a:xfrm>
            <a:off x="6592824" y="3739895"/>
            <a:ext cx="2132076" cy="189257"/>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Retângulo 13">
            <a:extLst>
              <a:ext uri="{FF2B5EF4-FFF2-40B4-BE49-F238E27FC236}">
                <a16:creationId xmlns:a16="http://schemas.microsoft.com/office/drawing/2014/main" id="{019F4A24-9E2A-BFD0-FAFD-2A3D50887232}"/>
              </a:ext>
            </a:extLst>
          </p:cNvPr>
          <p:cNvSpPr/>
          <p:nvPr/>
        </p:nvSpPr>
        <p:spPr>
          <a:xfrm>
            <a:off x="7082219" y="4389884"/>
            <a:ext cx="1801368" cy="148781"/>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Retângulo 14">
            <a:extLst>
              <a:ext uri="{FF2B5EF4-FFF2-40B4-BE49-F238E27FC236}">
                <a16:creationId xmlns:a16="http://schemas.microsoft.com/office/drawing/2014/main" id="{1C2FA042-3AD7-7DE4-E65C-09DEF668F001}"/>
              </a:ext>
            </a:extLst>
          </p:cNvPr>
          <p:cNvSpPr/>
          <p:nvPr/>
        </p:nvSpPr>
        <p:spPr>
          <a:xfrm>
            <a:off x="6620350" y="4548184"/>
            <a:ext cx="1252633" cy="131687"/>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6" name="Retângulo 15">
            <a:extLst>
              <a:ext uri="{FF2B5EF4-FFF2-40B4-BE49-F238E27FC236}">
                <a16:creationId xmlns:a16="http://schemas.microsoft.com/office/drawing/2014/main" id="{577D8E43-E3FA-85C5-95D1-64AB99E76465}"/>
              </a:ext>
            </a:extLst>
          </p:cNvPr>
          <p:cNvSpPr/>
          <p:nvPr/>
        </p:nvSpPr>
        <p:spPr>
          <a:xfrm>
            <a:off x="5381244" y="4531090"/>
            <a:ext cx="503014" cy="148781"/>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Espaço Reservado para Conteúdo 2">
            <a:extLst>
              <a:ext uri="{FF2B5EF4-FFF2-40B4-BE49-F238E27FC236}">
                <a16:creationId xmlns:a16="http://schemas.microsoft.com/office/drawing/2014/main" id="{5F5AC956-4BE2-CDD2-C473-D02F8C486C9A}"/>
              </a:ext>
            </a:extLst>
          </p:cNvPr>
          <p:cNvSpPr txBox="1">
            <a:spLocks/>
          </p:cNvSpPr>
          <p:nvPr/>
        </p:nvSpPr>
        <p:spPr>
          <a:xfrm>
            <a:off x="1229106" y="1845734"/>
            <a:ext cx="3284220" cy="29887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z="2400" noProof="1"/>
              <a:t>4,520 hectares</a:t>
            </a:r>
          </a:p>
          <a:p>
            <a:pPr marL="285750" indent="-285750">
              <a:buFont typeface="Arial" panose="020B0604020202020204" pitchFamily="34" charset="0"/>
              <a:buChar char="•"/>
            </a:pPr>
            <a:r>
              <a:rPr lang="en-US" sz="2400" noProof="1"/>
              <a:t>28 Ibirapuera Parks</a:t>
            </a:r>
          </a:p>
          <a:p>
            <a:pPr marL="285750" indent="-285750">
              <a:buFont typeface="Arial" panose="020B0604020202020204" pitchFamily="34" charset="0"/>
              <a:buChar char="•"/>
            </a:pPr>
            <a:r>
              <a:rPr lang="en-US" sz="2400" noProof="1"/>
              <a:t>+ 6,000 football fields</a:t>
            </a:r>
          </a:p>
        </p:txBody>
      </p:sp>
    </p:spTree>
    <p:extLst>
      <p:ext uri="{BB962C8B-B14F-4D97-AF65-F5344CB8AC3E}">
        <p14:creationId xmlns:p14="http://schemas.microsoft.com/office/powerpoint/2010/main" val="377681756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CD655-C61E-30A5-396B-BA1C0FA0421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5400FF-5026-D5D0-6810-EFF4EE750983}"/>
              </a:ext>
            </a:extLst>
          </p:cNvPr>
          <p:cNvSpPr>
            <a:spLocks noGrp="1"/>
          </p:cNvSpPr>
          <p:nvPr>
            <p:ph type="title"/>
          </p:nvPr>
        </p:nvSpPr>
        <p:spPr/>
        <p:txBody>
          <a:bodyPr>
            <a:normAutofit fontScale="90000"/>
          </a:bodyPr>
          <a:lstStyle/>
          <a:p>
            <a:br>
              <a:rPr lang="en-US" noProof="1"/>
            </a:br>
            <a:r>
              <a:rPr lang="en-US" noProof="1"/>
              <a:t>Case Study - Sustainability</a:t>
            </a:r>
            <a:br>
              <a:rPr lang="en-US" noProof="1"/>
            </a:br>
            <a:endParaRPr lang="en-US" noProof="1"/>
          </a:p>
        </p:txBody>
      </p:sp>
      <p:pic>
        <p:nvPicPr>
          <p:cNvPr id="7" name="Imagem 6">
            <a:extLst>
              <a:ext uri="{FF2B5EF4-FFF2-40B4-BE49-F238E27FC236}">
                <a16:creationId xmlns:a16="http://schemas.microsoft.com/office/drawing/2014/main" id="{F9EF7EF7-0113-A990-5772-4C2A6CF7D515}"/>
              </a:ext>
            </a:extLst>
          </p:cNvPr>
          <p:cNvPicPr>
            <a:picLocks noChangeAspect="1"/>
          </p:cNvPicPr>
          <p:nvPr/>
        </p:nvPicPr>
        <p:blipFill>
          <a:blip r:embed="rId3"/>
          <a:stretch>
            <a:fillRect/>
          </a:stretch>
        </p:blipFill>
        <p:spPr>
          <a:xfrm>
            <a:off x="3534485" y="2352674"/>
            <a:ext cx="5183990" cy="3819525"/>
          </a:xfrm>
          <a:prstGeom prst="rect">
            <a:avLst/>
          </a:prstGeom>
        </p:spPr>
      </p:pic>
      <p:sp>
        <p:nvSpPr>
          <p:cNvPr id="6" name="Espaço Reservado para Conteúdo 2">
            <a:extLst>
              <a:ext uri="{FF2B5EF4-FFF2-40B4-BE49-F238E27FC236}">
                <a16:creationId xmlns:a16="http://schemas.microsoft.com/office/drawing/2014/main" id="{4C37E958-EC91-5F08-0426-76DC8DA2116E}"/>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Vast amount of land identified</a:t>
            </a:r>
          </a:p>
          <a:p>
            <a:pPr marL="228600" lvl="1">
              <a:spcBef>
                <a:spcPts val="1000"/>
              </a:spcBef>
            </a:pPr>
            <a:endParaRPr lang="en-US" sz="3200" noProof="1">
              <a:sym typeface="Wingdings" panose="05000000000000000000" pitchFamily="2" charset="2"/>
            </a:endParaRPr>
          </a:p>
          <a:p>
            <a:pPr marL="822960" lvl="4" indent="0">
              <a:spcBef>
                <a:spcPts val="1000"/>
              </a:spcBef>
              <a:buNone/>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111704473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2C198D-C09D-F616-6A01-4B7B32FA887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6A0999-7307-7215-E9CB-CFA094DBA57F}"/>
              </a:ext>
            </a:extLst>
          </p:cNvPr>
          <p:cNvSpPr>
            <a:spLocks noGrp="1"/>
          </p:cNvSpPr>
          <p:nvPr>
            <p:ph type="title"/>
          </p:nvPr>
        </p:nvSpPr>
        <p:spPr/>
        <p:txBody>
          <a:bodyPr>
            <a:normAutofit fontScale="90000"/>
          </a:bodyPr>
          <a:lstStyle/>
          <a:p>
            <a:br>
              <a:rPr lang="en-US" noProof="1"/>
            </a:br>
            <a:r>
              <a:rPr lang="en-US" noProof="1"/>
              <a:t>Case Study - Sustainability</a:t>
            </a:r>
            <a:br>
              <a:rPr lang="en-US" noProof="1"/>
            </a:br>
            <a:endParaRPr lang="en-US" noProof="1"/>
          </a:p>
        </p:txBody>
      </p:sp>
      <p:pic>
        <p:nvPicPr>
          <p:cNvPr id="5" name="Imagem 4">
            <a:extLst>
              <a:ext uri="{FF2B5EF4-FFF2-40B4-BE49-F238E27FC236}">
                <a16:creationId xmlns:a16="http://schemas.microsoft.com/office/drawing/2014/main" id="{B4BB27F2-51C5-8AEB-A63D-76114619C8D8}"/>
              </a:ext>
            </a:extLst>
          </p:cNvPr>
          <p:cNvPicPr>
            <a:picLocks noChangeAspect="1"/>
          </p:cNvPicPr>
          <p:nvPr/>
        </p:nvPicPr>
        <p:blipFill>
          <a:blip r:embed="rId3"/>
          <a:stretch>
            <a:fillRect/>
          </a:stretch>
        </p:blipFill>
        <p:spPr>
          <a:xfrm>
            <a:off x="1362044" y="2444643"/>
            <a:ext cx="6115111" cy="3729251"/>
          </a:xfrm>
          <a:prstGeom prst="rect">
            <a:avLst/>
          </a:prstGeom>
        </p:spPr>
      </p:pic>
      <p:sp>
        <p:nvSpPr>
          <p:cNvPr id="6" name="Espaço Reservado para Conteúdo 2">
            <a:extLst>
              <a:ext uri="{FF2B5EF4-FFF2-40B4-BE49-F238E27FC236}">
                <a16:creationId xmlns:a16="http://schemas.microsoft.com/office/drawing/2014/main" id="{2D81AFE5-40F0-837F-917C-B24DD222C5C5}"/>
              </a:ext>
            </a:extLst>
          </p:cNvPr>
          <p:cNvSpPr txBox="1">
            <a:spLocks/>
          </p:cNvSpPr>
          <p:nvPr/>
        </p:nvSpPr>
        <p:spPr>
          <a:xfrm>
            <a:off x="7871460" y="2444643"/>
            <a:ext cx="3284220" cy="29887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Arial" panose="020B0604020202020204" pitchFamily="34" charset="0"/>
              <a:buChar char="•"/>
            </a:pPr>
            <a:r>
              <a:rPr lang="en-US" sz="2400" noProof="1"/>
              <a:t>There is no polygon created in the GeoPortal for this piece of land</a:t>
            </a:r>
          </a:p>
          <a:p>
            <a:pPr marL="285750" indent="-285750">
              <a:buFont typeface="Arial" panose="020B0604020202020204" pitchFamily="34" charset="0"/>
              <a:buChar char="•"/>
            </a:pPr>
            <a:r>
              <a:rPr lang="en-US" sz="2400" noProof="1"/>
              <a:t>I elaborated this polygon (sketch) and projected it on the GeoPortal</a:t>
            </a:r>
          </a:p>
        </p:txBody>
      </p:sp>
      <p:sp>
        <p:nvSpPr>
          <p:cNvPr id="8" name="Espaço Reservado para Conteúdo 2">
            <a:extLst>
              <a:ext uri="{FF2B5EF4-FFF2-40B4-BE49-F238E27FC236}">
                <a16:creationId xmlns:a16="http://schemas.microsoft.com/office/drawing/2014/main" id="{AC4FC4A6-9877-8898-F75E-8313865F7A4B}"/>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Vast amount of land identified</a:t>
            </a:r>
          </a:p>
          <a:p>
            <a:pPr marL="228600" lvl="1">
              <a:spcBef>
                <a:spcPts val="1000"/>
              </a:spcBef>
            </a:pPr>
            <a:endParaRPr lang="en-US" sz="3200" noProof="1">
              <a:sym typeface="Wingdings" panose="05000000000000000000" pitchFamily="2" charset="2"/>
            </a:endParaRPr>
          </a:p>
          <a:p>
            <a:pPr marL="822960" lvl="4" indent="0">
              <a:spcBef>
                <a:spcPts val="1000"/>
              </a:spcBef>
              <a:buNone/>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31868829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685D14-D0A7-2A4B-AD60-4522F4E89D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DB9021-BC0E-DA0A-36CA-DAB9203D8178}"/>
              </a:ext>
            </a:extLst>
          </p:cNvPr>
          <p:cNvSpPr>
            <a:spLocks noGrp="1"/>
          </p:cNvSpPr>
          <p:nvPr>
            <p:ph type="title"/>
          </p:nvPr>
        </p:nvSpPr>
        <p:spPr/>
        <p:txBody>
          <a:bodyPr>
            <a:normAutofit fontScale="90000"/>
          </a:bodyPr>
          <a:lstStyle/>
          <a:p>
            <a:br>
              <a:rPr lang="en-US" noProof="1"/>
            </a:br>
            <a:r>
              <a:rPr lang="en-US" noProof="1"/>
              <a:t>Case Study - Reflections</a:t>
            </a:r>
            <a:br>
              <a:rPr lang="en-US" noProof="1"/>
            </a:br>
            <a:endParaRPr lang="en-US" noProof="1"/>
          </a:p>
        </p:txBody>
      </p:sp>
      <p:sp>
        <p:nvSpPr>
          <p:cNvPr id="13" name="Espaço Reservado para Conteúdo 2">
            <a:extLst>
              <a:ext uri="{FF2B5EF4-FFF2-40B4-BE49-F238E27FC236}">
                <a16:creationId xmlns:a16="http://schemas.microsoft.com/office/drawing/2014/main" id="{3243A698-99C2-C2E3-3DB4-C9FEBF62BA5F}"/>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Transparency/trustworthiness/sustainability</a:t>
            </a:r>
          </a:p>
          <a:p>
            <a:pPr marL="594360" lvl="3" algn="just">
              <a:spcBef>
                <a:spcPts val="1000"/>
              </a:spcBef>
            </a:pPr>
            <a:r>
              <a:rPr lang="en-US" sz="2800" noProof="1">
                <a:latin typeface="Aptos (Corpo)"/>
                <a:sym typeface="Wingdings" panose="05000000000000000000" pitchFamily="2" charset="2"/>
              </a:rPr>
              <a:t>Property registered at 10 million in accounting is practically "hidden" (it does not gain the prominence it deserved)</a:t>
            </a:r>
          </a:p>
          <a:p>
            <a:pPr marL="594360" lvl="3" algn="just">
              <a:spcBef>
                <a:spcPts val="1000"/>
              </a:spcBef>
            </a:pPr>
            <a:r>
              <a:rPr lang="en-US" sz="2800" dirty="0"/>
              <a:t>Property is also not being tracked by </a:t>
            </a:r>
            <a:r>
              <a:rPr lang="en-US" sz="2800" dirty="0" err="1"/>
              <a:t>Seduh</a:t>
            </a:r>
            <a:r>
              <a:rPr lang="en-US" sz="2800" dirty="0"/>
              <a:t>/</a:t>
            </a:r>
            <a:r>
              <a:rPr lang="en-US" sz="2800" dirty="0" err="1"/>
              <a:t>GeoPortal</a:t>
            </a:r>
            <a:endParaRPr lang="en-US" sz="2800" noProof="1">
              <a:latin typeface="Aptos (Corpo)"/>
              <a:sym typeface="Wingdings" panose="05000000000000000000" pitchFamily="2" charset="2"/>
            </a:endParaRPr>
          </a:p>
          <a:p>
            <a:pPr marL="594360" lvl="3" algn="just">
              <a:spcBef>
                <a:spcPts val="1000"/>
              </a:spcBef>
            </a:pPr>
            <a:r>
              <a:rPr lang="en-US" sz="2800" noProof="1">
                <a:latin typeface="Aptos (Corpo)"/>
                <a:sym typeface="Wingdings" panose="05000000000000000000" pitchFamily="2" charset="2"/>
              </a:rPr>
              <a:t>How to preserve/protect public properties in this context?</a:t>
            </a: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40728099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FEA65-A5E4-AFF8-B314-FC59ADF53623}"/>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54F563BF-019A-335D-F548-B9CAF6770240}"/>
              </a:ext>
            </a:extLst>
          </p:cNvPr>
          <p:cNvPicPr>
            <a:picLocks noChangeAspect="1"/>
          </p:cNvPicPr>
          <p:nvPr/>
        </p:nvPicPr>
        <p:blipFill>
          <a:blip r:embed="rId3"/>
          <a:stretch>
            <a:fillRect/>
          </a:stretch>
        </p:blipFill>
        <p:spPr>
          <a:xfrm>
            <a:off x="6926580" y="2391427"/>
            <a:ext cx="4229100" cy="3842685"/>
          </a:xfrm>
          <a:prstGeom prst="rect">
            <a:avLst/>
          </a:prstGeom>
        </p:spPr>
      </p:pic>
      <p:sp>
        <p:nvSpPr>
          <p:cNvPr id="2" name="Título 1">
            <a:extLst>
              <a:ext uri="{FF2B5EF4-FFF2-40B4-BE49-F238E27FC236}">
                <a16:creationId xmlns:a16="http://schemas.microsoft.com/office/drawing/2014/main" id="{35FC4C53-4F8D-F94E-B878-14F4985C6082}"/>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F922B5DF-4BEB-A71D-3269-F01D08CEC0BD}"/>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Scenario 1:</a:t>
            </a:r>
          </a:p>
          <a:p>
            <a:pPr marL="1051560" lvl="4">
              <a:spcBef>
                <a:spcPts val="1000"/>
              </a:spcBef>
            </a:pPr>
            <a:r>
              <a:rPr lang="en-US" sz="2400" noProof="1">
                <a:sym typeface="Wingdings" panose="05000000000000000000" pitchFamily="2" charset="2"/>
              </a:rPr>
              <a:t>There is no difference in weights</a:t>
            </a:r>
          </a:p>
          <a:p>
            <a:pPr marL="1051560" lvl="4">
              <a:spcBef>
                <a:spcPts val="1000"/>
              </a:spcBef>
            </a:pPr>
            <a:r>
              <a:rPr lang="en-US" sz="2400" noProof="1">
                <a:sym typeface="Wingdings" panose="05000000000000000000" pitchFamily="2" charset="2"/>
              </a:rPr>
              <a:t>Trick coin and fair currency</a:t>
            </a:r>
          </a:p>
          <a:p>
            <a:pPr marL="1508760" lvl="5">
              <a:spcBef>
                <a:spcPts val="1000"/>
              </a:spcBef>
            </a:pPr>
            <a:r>
              <a:rPr lang="en-US" sz="2400" noProof="1">
                <a:sym typeface="Wingdings" panose="05000000000000000000" pitchFamily="2" charset="2"/>
              </a:rPr>
              <a:t>They have the same weight</a:t>
            </a:r>
          </a:p>
        </p:txBody>
      </p:sp>
      <p:sp>
        <p:nvSpPr>
          <p:cNvPr id="6" name="CaixaDeTexto 5">
            <a:extLst>
              <a:ext uri="{FF2B5EF4-FFF2-40B4-BE49-F238E27FC236}">
                <a16:creationId xmlns:a16="http://schemas.microsoft.com/office/drawing/2014/main" id="{980D1D56-6E35-CA13-A1A9-59EAD9192E61}"/>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396992279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883F0-C316-52E8-50DB-8A4D2D9232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981BD9C-2FC2-DC50-DCD3-12EFCB397C66}"/>
              </a:ext>
            </a:extLst>
          </p:cNvPr>
          <p:cNvSpPr>
            <a:spLocks noGrp="1"/>
          </p:cNvSpPr>
          <p:nvPr>
            <p:ph type="title"/>
          </p:nvPr>
        </p:nvSpPr>
        <p:spPr/>
        <p:txBody>
          <a:bodyPr>
            <a:normAutofit fontScale="90000"/>
          </a:bodyPr>
          <a:lstStyle/>
          <a:p>
            <a:br>
              <a:rPr lang="en-US" noProof="1"/>
            </a:br>
            <a:r>
              <a:rPr lang="en-US" noProof="1"/>
              <a:t>Reflections</a:t>
            </a:r>
            <a:br>
              <a:rPr lang="en-US" noProof="1"/>
            </a:br>
            <a:endParaRPr lang="en-US" noProof="1"/>
          </a:p>
        </p:txBody>
      </p:sp>
      <p:sp>
        <p:nvSpPr>
          <p:cNvPr id="13" name="Espaço Reservado para Conteúdo 2">
            <a:extLst>
              <a:ext uri="{FF2B5EF4-FFF2-40B4-BE49-F238E27FC236}">
                <a16:creationId xmlns:a16="http://schemas.microsoft.com/office/drawing/2014/main" id="{7BD8A3D2-4AF5-9109-A3BD-B9E41AB86C6B}"/>
              </a:ext>
            </a:extLst>
          </p:cNvPr>
          <p:cNvSpPr>
            <a:spLocks noGrp="1"/>
          </p:cNvSpPr>
          <p:nvPr>
            <p:ph idx="1"/>
          </p:nvPr>
        </p:nvSpPr>
        <p:spPr>
          <a:xfrm>
            <a:off x="838200" y="1685925"/>
            <a:ext cx="10515600" cy="4491038"/>
          </a:xfrm>
        </p:spPr>
        <p:txBody>
          <a:bodyPr>
            <a:normAutofit fontScale="85000" lnSpcReduction="20000"/>
          </a:bodyPr>
          <a:lstStyle/>
          <a:p>
            <a:pPr marL="228600" lvl="1">
              <a:spcBef>
                <a:spcPts val="1000"/>
              </a:spcBef>
            </a:pPr>
            <a:r>
              <a:rPr lang="en-US" sz="3200" noProof="1">
                <a:sym typeface="Wingdings" panose="05000000000000000000" pitchFamily="2" charset="2"/>
              </a:rPr>
              <a:t>Context</a:t>
            </a:r>
          </a:p>
          <a:p>
            <a:pPr marL="365760" lvl="3" indent="0" algn="just">
              <a:spcBef>
                <a:spcPts val="1000"/>
              </a:spcBef>
              <a:buNone/>
            </a:pPr>
            <a:r>
              <a:rPr lang="en-US" sz="2800" noProof="1">
                <a:sym typeface="Wingdings" panose="05000000000000000000" pitchFamily="2" charset="2"/>
              </a:rPr>
              <a:t>On the one hand, the public sector has a series of agencies that promote environmental sustainability (such as IBAMA, MAPA, FUNAI, etc.) with excellent business mastery and use of advanced technologies. On the other hand, accounting is still seen as an isolated sector whose information produced is rarely taken into account in decision-making and in the implementation of public policies (managers still prefer to ask the business areas)</a:t>
            </a:r>
          </a:p>
          <a:p>
            <a:pPr marL="365760" lvl="3" indent="0" algn="just">
              <a:spcBef>
                <a:spcPts val="1000"/>
              </a:spcBef>
              <a:buNone/>
            </a:pPr>
            <a:endParaRPr lang="en-US" sz="2800" noProof="1">
              <a:latin typeface="Aptos (Corpo)"/>
              <a:sym typeface="Wingdings" panose="05000000000000000000" pitchFamily="2" charset="2"/>
            </a:endParaRPr>
          </a:p>
          <a:p>
            <a:pPr marL="228600" lvl="1">
              <a:spcBef>
                <a:spcPts val="1000"/>
              </a:spcBef>
            </a:pPr>
            <a:r>
              <a:rPr lang="en-US" sz="3200" noProof="1">
                <a:sym typeface="Wingdings" panose="05000000000000000000" pitchFamily="2" charset="2"/>
              </a:rPr>
              <a:t>Questioning</a:t>
            </a:r>
          </a:p>
          <a:p>
            <a:pPr marL="365760" lvl="3" indent="0" algn="just">
              <a:spcBef>
                <a:spcPts val="1000"/>
              </a:spcBef>
              <a:buNone/>
            </a:pPr>
            <a:r>
              <a:rPr lang="en-US" sz="2800" noProof="1">
                <a:sym typeface="Wingdings" panose="05000000000000000000" pitchFamily="2" charset="2"/>
              </a:rPr>
              <a:t>How could accounting improve the reliability of accounting records through the use of technologies and knowledge sharing with the various business areas of the Public Sector? How to bring the business area and accounting closer together/integrate?</a:t>
            </a:r>
          </a:p>
        </p:txBody>
      </p:sp>
    </p:spTree>
    <p:extLst>
      <p:ext uri="{BB962C8B-B14F-4D97-AF65-F5344CB8AC3E}">
        <p14:creationId xmlns:p14="http://schemas.microsoft.com/office/powerpoint/2010/main" val="388061473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E44FAC-17B6-7A1D-7290-D8BA3257D52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38B3FFE-FEB3-3B03-1106-39838B591A0A}"/>
              </a:ext>
            </a:extLst>
          </p:cNvPr>
          <p:cNvSpPr>
            <a:spLocks noGrp="1"/>
          </p:cNvSpPr>
          <p:nvPr>
            <p:ph type="title"/>
          </p:nvPr>
        </p:nvSpPr>
        <p:spPr/>
        <p:txBody>
          <a:bodyPr>
            <a:normAutofit fontScale="90000"/>
          </a:bodyPr>
          <a:lstStyle/>
          <a:p>
            <a:br>
              <a:rPr lang="en-US" noProof="1"/>
            </a:br>
            <a:r>
              <a:rPr lang="en-US" noProof="1"/>
              <a:t>Reflections</a:t>
            </a:r>
            <a:br>
              <a:rPr lang="en-US" noProof="1"/>
            </a:br>
            <a:endParaRPr lang="en-US" noProof="1"/>
          </a:p>
        </p:txBody>
      </p:sp>
      <p:sp>
        <p:nvSpPr>
          <p:cNvPr id="13" name="Espaço Reservado para Conteúdo 2">
            <a:extLst>
              <a:ext uri="{FF2B5EF4-FFF2-40B4-BE49-F238E27FC236}">
                <a16:creationId xmlns:a16="http://schemas.microsoft.com/office/drawing/2014/main" id="{D28036E0-6769-73E5-59A6-04884CAB9022}"/>
              </a:ext>
            </a:extLst>
          </p:cNvPr>
          <p:cNvSpPr>
            <a:spLocks noGrp="1"/>
          </p:cNvSpPr>
          <p:nvPr>
            <p:ph idx="1"/>
          </p:nvPr>
        </p:nvSpPr>
        <p:spPr>
          <a:xfrm>
            <a:off x="838200" y="1685925"/>
            <a:ext cx="10515600" cy="4491038"/>
          </a:xfrm>
        </p:spPr>
        <p:txBody>
          <a:bodyPr>
            <a:normAutofit fontScale="92500" lnSpcReduction="20000"/>
          </a:bodyPr>
          <a:lstStyle/>
          <a:p>
            <a:pPr marL="228600" lvl="1">
              <a:spcBef>
                <a:spcPts val="1000"/>
              </a:spcBef>
            </a:pPr>
            <a:r>
              <a:rPr lang="en-US" sz="3200" noProof="1">
                <a:sym typeface="Wingdings" panose="05000000000000000000" pitchFamily="2" charset="2"/>
              </a:rPr>
              <a:t>Context</a:t>
            </a:r>
          </a:p>
          <a:p>
            <a:pPr marL="365760" lvl="3" indent="0" algn="just">
              <a:spcBef>
                <a:spcPts val="1000"/>
              </a:spcBef>
              <a:buNone/>
            </a:pPr>
            <a:r>
              <a:rPr lang="en-US" sz="2800" noProof="1">
                <a:sym typeface="Wingdings" panose="05000000000000000000" pitchFamily="2" charset="2"/>
              </a:rPr>
              <a:t>The case study demonstrated that relevant public areas that should be subject to public policies of preservation, custody and protection do not gain prominence in accounting. Even the most attentive citizen would not be able to understand the patrimonial wealth of the State, only with the cold analysis of the numbers, often underestimated.</a:t>
            </a:r>
          </a:p>
          <a:p>
            <a:pPr marL="365760" lvl="3" indent="0" algn="just">
              <a:spcBef>
                <a:spcPts val="1000"/>
              </a:spcBef>
              <a:buNone/>
            </a:pPr>
            <a:endParaRPr lang="en-US" sz="2800" noProof="1">
              <a:latin typeface="Aptos (Corpo)"/>
              <a:sym typeface="Wingdings" panose="05000000000000000000" pitchFamily="2" charset="2"/>
            </a:endParaRPr>
          </a:p>
          <a:p>
            <a:pPr marL="228600" lvl="1">
              <a:spcBef>
                <a:spcPts val="1000"/>
              </a:spcBef>
            </a:pPr>
            <a:r>
              <a:rPr lang="en-US" sz="3200" noProof="1">
                <a:sym typeface="Wingdings" panose="05000000000000000000" pitchFamily="2" charset="2"/>
              </a:rPr>
              <a:t>Questioning</a:t>
            </a:r>
          </a:p>
          <a:p>
            <a:pPr marL="365760" lvl="3" indent="0" algn="just">
              <a:spcBef>
                <a:spcPts val="1000"/>
              </a:spcBef>
              <a:buNone/>
            </a:pPr>
            <a:r>
              <a:rPr lang="en-US" sz="2800" noProof="1">
                <a:sym typeface="Wingdings" panose="05000000000000000000" pitchFamily="2" charset="2"/>
              </a:rPr>
              <a:t>Who is non-informative accounting for? How should accounting move to improve transparency and better highlight the social wealth managed by the State in the numbers presented in its balance sheets?</a:t>
            </a:r>
          </a:p>
          <a:p>
            <a:pPr marL="365760" lvl="3" indent="0" algn="just">
              <a:spcBef>
                <a:spcPts val="1000"/>
              </a:spcBef>
              <a:buNone/>
            </a:pPr>
            <a:r>
              <a:rPr lang="en-US" sz="2800" noProof="1">
                <a:solidFill>
                  <a:schemeClr val="bg1"/>
                </a:solidFill>
                <a:sym typeface="Wingdings" panose="05000000000000000000" pitchFamily="2" charset="2"/>
              </a:rPr>
              <a:t>f</a:t>
            </a:r>
          </a:p>
          <a:p>
            <a:pPr marL="365760" lvl="3" indent="0" algn="just">
              <a:spcBef>
                <a:spcPts val="1000"/>
              </a:spcBef>
              <a:buNone/>
            </a:pPr>
            <a:endParaRPr lang="en-US" sz="2800" noProof="1">
              <a:sym typeface="Wingdings" panose="05000000000000000000" pitchFamily="2" charset="2"/>
            </a:endParaRPr>
          </a:p>
          <a:p>
            <a:pPr marL="365760" lvl="3" indent="0" algn="just">
              <a:spcBef>
                <a:spcPts val="1000"/>
              </a:spcBef>
              <a:buNone/>
            </a:pPr>
            <a:endParaRPr lang="en-US" sz="2800" noProof="1">
              <a:sym typeface="Wingdings" panose="05000000000000000000" pitchFamily="2" charset="2"/>
            </a:endParaRPr>
          </a:p>
        </p:txBody>
      </p:sp>
    </p:spTree>
    <p:extLst>
      <p:ext uri="{BB962C8B-B14F-4D97-AF65-F5344CB8AC3E}">
        <p14:creationId xmlns:p14="http://schemas.microsoft.com/office/powerpoint/2010/main" val="20601949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02D0AC-8CD3-3878-A84E-755765B3B24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B4C8FE1-6DEE-A0F1-15A9-C235C84DC730}"/>
              </a:ext>
            </a:extLst>
          </p:cNvPr>
          <p:cNvSpPr>
            <a:spLocks noGrp="1"/>
          </p:cNvSpPr>
          <p:nvPr>
            <p:ph type="title"/>
          </p:nvPr>
        </p:nvSpPr>
        <p:spPr/>
        <p:txBody>
          <a:bodyPr>
            <a:normAutofit fontScale="90000"/>
          </a:bodyPr>
          <a:lstStyle/>
          <a:p>
            <a:br>
              <a:rPr lang="en-US" noProof="1"/>
            </a:br>
            <a:r>
              <a:rPr lang="en-US" noProof="1"/>
              <a:t>Reflections</a:t>
            </a:r>
            <a:br>
              <a:rPr lang="en-US" noProof="1"/>
            </a:br>
            <a:endParaRPr lang="en-US" noProof="1"/>
          </a:p>
        </p:txBody>
      </p:sp>
      <p:sp>
        <p:nvSpPr>
          <p:cNvPr id="3" name="Espaço Reservado para Conteúdo 2">
            <a:extLst>
              <a:ext uri="{FF2B5EF4-FFF2-40B4-BE49-F238E27FC236}">
                <a16:creationId xmlns:a16="http://schemas.microsoft.com/office/drawing/2014/main" id="{84C8A8AC-49EE-B0CA-9424-5AAD2F7A636A}"/>
              </a:ext>
            </a:extLst>
          </p:cNvPr>
          <p:cNvSpPr>
            <a:spLocks noGrp="1"/>
          </p:cNvSpPr>
          <p:nvPr>
            <p:ph idx="1"/>
          </p:nvPr>
        </p:nvSpPr>
        <p:spPr/>
        <p:txBody>
          <a:bodyPr>
            <a:normAutofit fontScale="85000" lnSpcReduction="20000"/>
          </a:bodyPr>
          <a:lstStyle/>
          <a:p>
            <a:pPr marL="228600" lvl="1">
              <a:spcBef>
                <a:spcPts val="1000"/>
              </a:spcBef>
            </a:pPr>
            <a:r>
              <a:rPr lang="en-US" sz="3200" noProof="1">
                <a:sym typeface="Wingdings" panose="05000000000000000000" pitchFamily="2" charset="2"/>
              </a:rPr>
              <a:t>Questioning</a:t>
            </a:r>
          </a:p>
          <a:p>
            <a:pPr marL="365760" lvl="3" indent="0" algn="just">
              <a:spcBef>
                <a:spcPts val="1000"/>
              </a:spcBef>
              <a:buNone/>
            </a:pPr>
            <a:r>
              <a:rPr lang="en-US" sz="2800" noProof="1">
                <a:sym typeface="Wingdings" panose="05000000000000000000" pitchFamily="2" charset="2"/>
              </a:rPr>
              <a:t>How could public accounting serve as a stimulus to civil society engagement in the preservation of public heritage, especially areas of permanent preservation, avoiding environmental degradation, land invasions and climate change?</a:t>
            </a:r>
            <a:endParaRPr lang="en-US" sz="2800" noProof="1">
              <a:solidFill>
                <a:schemeClr val="bg1"/>
              </a:solidFill>
              <a:sym typeface="Wingdings" panose="05000000000000000000" pitchFamily="2" charset="2"/>
            </a:endParaRPr>
          </a:p>
          <a:p>
            <a:pPr marL="0" lvl="1" indent="0" algn="just">
              <a:spcBef>
                <a:spcPts val="1000"/>
              </a:spcBef>
              <a:buNone/>
            </a:pPr>
            <a:endParaRPr lang="en-US" sz="2400" noProof="1">
              <a:sym typeface="Wingdings" panose="05000000000000000000" pitchFamily="2" charset="2"/>
            </a:endParaRPr>
          </a:p>
          <a:p>
            <a:pPr marL="0" lvl="1" indent="0" algn="just">
              <a:spcBef>
                <a:spcPts val="1000"/>
              </a:spcBef>
              <a:buNone/>
            </a:pPr>
            <a:r>
              <a:rPr lang="en-US" noProof="1">
                <a:solidFill>
                  <a:schemeClr val="bg1"/>
                </a:solidFill>
                <a:sym typeface="Wingdings" panose="05000000000000000000" pitchFamily="2" charset="2"/>
              </a:rPr>
              <a:t>D</a:t>
            </a:r>
          </a:p>
          <a:p>
            <a:pPr marL="0" lvl="1" indent="0" algn="just">
              <a:spcBef>
                <a:spcPts val="1000"/>
              </a:spcBef>
              <a:buNone/>
            </a:pPr>
            <a:r>
              <a:rPr lang="en-US" sz="2400" noProof="1">
                <a:solidFill>
                  <a:schemeClr val="bg1"/>
                </a:solidFill>
                <a:sym typeface="Wingdings" panose="05000000000000000000" pitchFamily="2" charset="2"/>
              </a:rPr>
              <a:t>Dd</a:t>
            </a:r>
          </a:p>
          <a:p>
            <a:pPr marL="0" lvl="1" indent="0" algn="just">
              <a:spcBef>
                <a:spcPts val="1000"/>
              </a:spcBef>
              <a:buNone/>
            </a:pPr>
            <a:r>
              <a:rPr lang="en-US" sz="2400" noProof="1">
                <a:solidFill>
                  <a:schemeClr val="bg1"/>
                </a:solidFill>
                <a:sym typeface="Wingdings" panose="05000000000000000000" pitchFamily="2" charset="2"/>
              </a:rPr>
              <a:t>D</a:t>
            </a:r>
          </a:p>
          <a:p>
            <a:pPr marL="0" lvl="1" indent="0" algn="just">
              <a:spcBef>
                <a:spcPts val="1000"/>
              </a:spcBef>
              <a:buNone/>
            </a:pPr>
            <a:endParaRPr lang="en-US" sz="2400" noProof="1">
              <a:solidFill>
                <a:schemeClr val="bg1"/>
              </a:solidFill>
              <a:sym typeface="Wingdings" panose="05000000000000000000" pitchFamily="2" charset="2"/>
            </a:endParaRPr>
          </a:p>
          <a:p>
            <a:pPr marL="0" lvl="1" indent="0" algn="just">
              <a:spcBef>
                <a:spcPts val="1000"/>
              </a:spcBef>
              <a:buNone/>
            </a:pPr>
            <a:r>
              <a:rPr lang="en-US" sz="2400" noProof="1">
                <a:solidFill>
                  <a:schemeClr val="bg1"/>
                </a:solidFill>
                <a:sym typeface="Wingdings" panose="05000000000000000000" pitchFamily="2" charset="2"/>
              </a:rPr>
              <a:t>D</a:t>
            </a:r>
          </a:p>
          <a:p>
            <a:pPr marL="0" lvl="1" indent="0" algn="just">
              <a:spcBef>
                <a:spcPts val="1000"/>
              </a:spcBef>
              <a:buNone/>
            </a:pPr>
            <a:endParaRPr lang="en-US" sz="2400" noProof="1">
              <a:solidFill>
                <a:schemeClr val="bg1"/>
              </a:solidFill>
              <a:sym typeface="Wingdings" panose="05000000000000000000" pitchFamily="2" charset="2"/>
            </a:endParaRPr>
          </a:p>
          <a:p>
            <a:pPr marL="0" lvl="1" indent="0" algn="just">
              <a:spcBef>
                <a:spcPts val="1000"/>
              </a:spcBef>
              <a:buNone/>
            </a:pPr>
            <a:r>
              <a:rPr lang="en-US" sz="2400" noProof="1">
                <a:solidFill>
                  <a:schemeClr val="bg1"/>
                </a:solidFill>
                <a:sym typeface="Wingdings" panose="05000000000000000000" pitchFamily="2" charset="2"/>
              </a:rPr>
              <a:t>d</a:t>
            </a:r>
          </a:p>
          <a:p>
            <a:pPr marL="228600" lvl="1" algn="just">
              <a:spcBef>
                <a:spcPts val="1000"/>
              </a:spcBef>
            </a:pPr>
            <a:endParaRPr lang="en-US" sz="2400" noProof="1">
              <a:sym typeface="Wingdings" panose="05000000000000000000" pitchFamily="2" charset="2"/>
            </a:endParaRPr>
          </a:p>
          <a:p>
            <a:pPr marL="228600" lvl="1" algn="just">
              <a:spcBef>
                <a:spcPts val="1000"/>
              </a:spcBef>
            </a:pPr>
            <a:endParaRPr lang="en-US" sz="2400" noProof="1">
              <a:sym typeface="Wingdings" panose="05000000000000000000" pitchFamily="2" charset="2"/>
            </a:endParaRPr>
          </a:p>
          <a:p>
            <a:pPr marL="228600" lvl="1" algn="just">
              <a:spcBef>
                <a:spcPts val="1000"/>
              </a:spcBef>
            </a:pPr>
            <a:endParaRPr lang="en-US" noProof="1">
              <a:sym typeface="Wingdings" panose="05000000000000000000" pitchFamily="2" charset="2"/>
            </a:endParaRPr>
          </a:p>
          <a:p>
            <a:pPr marL="0" lvl="1" indent="0" algn="just">
              <a:spcBef>
                <a:spcPts val="1000"/>
              </a:spcBef>
              <a:buNone/>
            </a:pPr>
            <a:endParaRPr lang="en-US" sz="2400" noProof="1">
              <a:sym typeface="Wingdings" panose="05000000000000000000" pitchFamily="2" charset="2"/>
            </a:endParaRPr>
          </a:p>
          <a:p>
            <a:pPr marL="228600" lvl="1" algn="just">
              <a:spcBef>
                <a:spcPts val="1000"/>
              </a:spcBef>
            </a:pPr>
            <a:endParaRPr lang="en-US" sz="2400" noProof="1">
              <a:sym typeface="Wingdings" panose="05000000000000000000" pitchFamily="2" charset="2"/>
            </a:endParaRPr>
          </a:p>
          <a:p>
            <a:pPr marL="228600" lvl="1" algn="just">
              <a:spcBef>
                <a:spcPts val="1000"/>
              </a:spcBef>
            </a:pPr>
            <a:endParaRPr lang="en-US" sz="2400" noProof="1">
              <a:sym typeface="Wingdings" panose="05000000000000000000" pitchFamily="2" charset="2"/>
            </a:endParaRPr>
          </a:p>
        </p:txBody>
      </p:sp>
    </p:spTree>
    <p:extLst>
      <p:ext uri="{BB962C8B-B14F-4D97-AF65-F5344CB8AC3E}">
        <p14:creationId xmlns:p14="http://schemas.microsoft.com/office/powerpoint/2010/main" val="8816022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EA7AC9-93D5-7A9E-C6FB-BD3B5B645CA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F94AC2-CED2-3EAA-5824-B7359A717171}"/>
              </a:ext>
            </a:extLst>
          </p:cNvPr>
          <p:cNvSpPr>
            <a:spLocks noGrp="1"/>
          </p:cNvSpPr>
          <p:nvPr>
            <p:ph type="title"/>
          </p:nvPr>
        </p:nvSpPr>
        <p:spPr/>
        <p:txBody>
          <a:bodyPr>
            <a:normAutofit fontScale="90000"/>
          </a:bodyPr>
          <a:lstStyle/>
          <a:p>
            <a:br>
              <a:rPr lang="en-US" noProof="1"/>
            </a:br>
            <a:r>
              <a:rPr lang="en-US" noProof="1"/>
              <a:t>Contact</a:t>
            </a:r>
            <a:br>
              <a:rPr lang="en-US" noProof="1"/>
            </a:br>
            <a:endParaRPr lang="en-US" noProof="1"/>
          </a:p>
        </p:txBody>
      </p:sp>
      <p:sp>
        <p:nvSpPr>
          <p:cNvPr id="3" name="Espaço Reservado para Conteúdo 2">
            <a:extLst>
              <a:ext uri="{FF2B5EF4-FFF2-40B4-BE49-F238E27FC236}">
                <a16:creationId xmlns:a16="http://schemas.microsoft.com/office/drawing/2014/main" id="{532BE909-12E2-F73D-1F0E-42D7473E58D3}"/>
              </a:ext>
            </a:extLst>
          </p:cNvPr>
          <p:cNvSpPr>
            <a:spLocks noGrp="1"/>
          </p:cNvSpPr>
          <p:nvPr>
            <p:ph idx="1"/>
          </p:nvPr>
        </p:nvSpPr>
        <p:spPr/>
        <p:txBody>
          <a:bodyPr>
            <a:normAutofit/>
          </a:bodyPr>
          <a:lstStyle/>
          <a:p>
            <a:pPr marL="45720" lvl="1" indent="0" algn="just">
              <a:lnSpc>
                <a:spcPct val="100000"/>
              </a:lnSpc>
              <a:spcBef>
                <a:spcPts val="0"/>
              </a:spcBef>
              <a:spcAft>
                <a:spcPts val="0"/>
              </a:spcAft>
              <a:buNone/>
            </a:pPr>
            <a:r>
              <a:rPr lang="en-US" sz="2400" b="1" noProof="1">
                <a:sym typeface="Wingdings" panose="05000000000000000000" pitchFamily="2" charset="2"/>
              </a:rPr>
              <a:t>Marcelo Magalhães Silva de Sousa</a:t>
            </a:r>
          </a:p>
          <a:p>
            <a:pPr marL="45720" lvl="1" indent="0" algn="just">
              <a:lnSpc>
                <a:spcPct val="100000"/>
              </a:lnSpc>
              <a:spcBef>
                <a:spcPts val="0"/>
              </a:spcBef>
              <a:spcAft>
                <a:spcPts val="0"/>
              </a:spcAft>
              <a:buNone/>
            </a:pPr>
            <a:r>
              <a:rPr lang="en-US" sz="2400" noProof="1">
                <a:sym typeface="Wingdings" panose="05000000000000000000" pitchFamily="2" charset="2"/>
              </a:rPr>
              <a:t>External Control Auditor – Court of Auditors of the Federal District</a:t>
            </a:r>
          </a:p>
          <a:p>
            <a:pPr marL="45720" lvl="1" indent="0" algn="just">
              <a:lnSpc>
                <a:spcPct val="100000"/>
              </a:lnSpc>
              <a:spcBef>
                <a:spcPts val="0"/>
              </a:spcBef>
              <a:spcAft>
                <a:spcPts val="0"/>
              </a:spcAft>
              <a:buNone/>
            </a:pPr>
            <a:r>
              <a:rPr lang="en-US" sz="2400" noProof="1">
                <a:sym typeface="Wingdings" panose="05000000000000000000" pitchFamily="2" charset="2"/>
                <a:hlinkClick r:id="rId3"/>
              </a:rPr>
              <a:t>marcelomsousa@tc.df.gov.br</a:t>
            </a:r>
            <a:endParaRPr lang="en-US" sz="2400" noProof="1">
              <a:sym typeface="Wingdings" panose="05000000000000000000" pitchFamily="2" charset="2"/>
            </a:endParaRPr>
          </a:p>
          <a:p>
            <a:pPr marL="45720" lvl="1" indent="0" algn="just">
              <a:spcBef>
                <a:spcPts val="1000"/>
              </a:spcBef>
              <a:buNone/>
            </a:pPr>
            <a:r>
              <a:rPr lang="en-US" sz="2400" noProof="1">
                <a:sym typeface="Wingdings" panose="05000000000000000000" pitchFamily="2" charset="2"/>
              </a:rPr>
              <a:t>PPT, materials, R applications used, codes, etc. Available at:</a:t>
            </a:r>
          </a:p>
          <a:p>
            <a:pPr marL="45720" lvl="1" indent="0" algn="just">
              <a:spcBef>
                <a:spcPts val="1000"/>
              </a:spcBef>
              <a:buNone/>
            </a:pPr>
            <a:r>
              <a:rPr lang="en-US" sz="2400" noProof="1">
                <a:sym typeface="Wingdings" panose="05000000000000000000" pitchFamily="2" charset="2"/>
                <a:hlinkClick r:id="rId4"/>
              </a:rPr>
              <a:t>https://github.com/marcelosousa-utexas/CIGAR2025</a:t>
            </a:r>
            <a:endParaRPr lang="en-US" sz="2400" noProof="1">
              <a:sym typeface="Wingdings" panose="05000000000000000000" pitchFamily="2" charset="2"/>
            </a:endParaRPr>
          </a:p>
          <a:p>
            <a:pPr marL="45720" lvl="1" indent="0" algn="just">
              <a:spcBef>
                <a:spcPts val="1000"/>
              </a:spcBef>
              <a:buNone/>
            </a:pPr>
            <a:endParaRPr lang="en-US" sz="2400" noProof="1">
              <a:sym typeface="Wingdings" panose="05000000000000000000" pitchFamily="2" charset="2"/>
            </a:endParaRPr>
          </a:p>
          <a:p>
            <a:pPr marL="45720" lvl="1" indent="0" algn="just">
              <a:lnSpc>
                <a:spcPct val="100000"/>
              </a:lnSpc>
              <a:spcBef>
                <a:spcPts val="0"/>
              </a:spcBef>
              <a:spcAft>
                <a:spcPts val="0"/>
              </a:spcAft>
              <a:buNone/>
            </a:pPr>
            <a:endParaRPr lang="en-US" sz="2400" noProof="1">
              <a:sym typeface="Wingdings" panose="05000000000000000000" pitchFamily="2" charset="2"/>
            </a:endParaRPr>
          </a:p>
          <a:p>
            <a:pPr marL="45720" lvl="1" indent="0" algn="just">
              <a:lnSpc>
                <a:spcPct val="100000"/>
              </a:lnSpc>
              <a:spcBef>
                <a:spcPts val="0"/>
              </a:spcBef>
              <a:spcAft>
                <a:spcPts val="0"/>
              </a:spcAft>
              <a:buNone/>
            </a:pPr>
            <a:endParaRPr lang="en-US" sz="2400" noProof="1">
              <a:sym typeface="Wingdings" panose="05000000000000000000" pitchFamily="2" charset="2"/>
            </a:endParaRPr>
          </a:p>
          <a:p>
            <a:pPr marL="45720" lvl="1" indent="0" algn="just">
              <a:lnSpc>
                <a:spcPct val="100000"/>
              </a:lnSpc>
              <a:spcBef>
                <a:spcPts val="0"/>
              </a:spcBef>
              <a:spcAft>
                <a:spcPts val="0"/>
              </a:spcAft>
              <a:buNone/>
            </a:pPr>
            <a:r>
              <a:rPr lang="en-US" sz="2400" b="1" noProof="1">
                <a:sym typeface="Wingdings" panose="05000000000000000000" pitchFamily="2" charset="2"/>
              </a:rPr>
              <a:t>Diogo dos Santos Coelho</a:t>
            </a:r>
          </a:p>
          <a:p>
            <a:pPr marL="45720" lvl="1" indent="0" algn="just">
              <a:lnSpc>
                <a:spcPct val="100000"/>
              </a:lnSpc>
              <a:spcBef>
                <a:spcPts val="0"/>
              </a:spcBef>
              <a:spcAft>
                <a:spcPts val="0"/>
              </a:spcAft>
              <a:buNone/>
            </a:pPr>
            <a:r>
              <a:rPr lang="en-US" sz="2400" noProof="1">
                <a:sym typeface="Wingdings" panose="05000000000000000000" pitchFamily="2" charset="2"/>
              </a:rPr>
              <a:t>External Control Auditor – Court of Auditors of the Federal District</a:t>
            </a:r>
          </a:p>
          <a:p>
            <a:pPr marL="45720" lvl="1" indent="0" algn="just">
              <a:lnSpc>
                <a:spcPct val="100000"/>
              </a:lnSpc>
              <a:spcBef>
                <a:spcPts val="0"/>
              </a:spcBef>
              <a:spcAft>
                <a:spcPts val="0"/>
              </a:spcAft>
              <a:buNone/>
            </a:pPr>
            <a:r>
              <a:rPr lang="en-US" sz="2400" noProof="1">
                <a:sym typeface="Wingdings" panose="05000000000000000000" pitchFamily="2" charset="2"/>
                <a:hlinkClick r:id="rId5"/>
              </a:rPr>
              <a:t>diogo.coelho@tc.df.gov.br</a:t>
            </a:r>
            <a:endParaRPr lang="en-US" sz="2400" noProof="1">
              <a:sym typeface="Wingdings" panose="05000000000000000000" pitchFamily="2" charset="2"/>
            </a:endParaRPr>
          </a:p>
          <a:p>
            <a:pPr marL="45720" lvl="1" indent="0" algn="just">
              <a:spcBef>
                <a:spcPts val="1000"/>
              </a:spcBef>
              <a:buNone/>
            </a:pPr>
            <a:endParaRPr lang="en-US" sz="2400" noProof="1">
              <a:sym typeface="Wingdings" panose="05000000000000000000" pitchFamily="2" charset="2"/>
            </a:endParaRPr>
          </a:p>
          <a:p>
            <a:pPr marL="45720" lvl="1" indent="0" algn="just">
              <a:spcBef>
                <a:spcPts val="1000"/>
              </a:spcBef>
              <a:buNone/>
            </a:pPr>
            <a:endParaRPr lang="en-US" sz="2400" noProof="1">
              <a:sym typeface="Wingdings" panose="05000000000000000000" pitchFamily="2" charset="2"/>
            </a:endParaRPr>
          </a:p>
          <a:p>
            <a:pPr marL="45720" lvl="1" indent="0" algn="just">
              <a:spcBef>
                <a:spcPts val="1000"/>
              </a:spcBef>
              <a:buNone/>
            </a:pPr>
            <a:endParaRPr lang="en-US" sz="2400" noProof="1">
              <a:sym typeface="Wingdings" panose="05000000000000000000" pitchFamily="2" charset="2"/>
            </a:endParaRPr>
          </a:p>
        </p:txBody>
      </p:sp>
    </p:spTree>
    <p:extLst>
      <p:ext uri="{BB962C8B-B14F-4D97-AF65-F5344CB8AC3E}">
        <p14:creationId xmlns:p14="http://schemas.microsoft.com/office/powerpoint/2010/main" val="199150916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511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E9C45-854C-DA02-AD37-7FE7BA0D5732}"/>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72D469D5-4C5E-3044-D3DF-2F32BA520344}"/>
              </a:ext>
            </a:extLst>
          </p:cNvPr>
          <p:cNvPicPr>
            <a:picLocks noChangeAspect="1"/>
          </p:cNvPicPr>
          <p:nvPr/>
        </p:nvPicPr>
        <p:blipFill>
          <a:blip r:embed="rId3"/>
          <a:stretch>
            <a:fillRect/>
          </a:stretch>
        </p:blipFill>
        <p:spPr>
          <a:xfrm>
            <a:off x="6926580" y="2391427"/>
            <a:ext cx="4229100" cy="3842685"/>
          </a:xfrm>
          <a:prstGeom prst="rect">
            <a:avLst/>
          </a:prstGeom>
        </p:spPr>
      </p:pic>
      <p:sp>
        <p:nvSpPr>
          <p:cNvPr id="2" name="Título 1">
            <a:extLst>
              <a:ext uri="{FF2B5EF4-FFF2-40B4-BE49-F238E27FC236}">
                <a16:creationId xmlns:a16="http://schemas.microsoft.com/office/drawing/2014/main" id="{743AC389-87A6-FCAB-1478-E4C519EC9EBA}"/>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A1EA3397-E6F4-532A-0DD0-E284513BCAD0}"/>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Scenario 1:</a:t>
            </a:r>
          </a:p>
          <a:p>
            <a:pPr marL="1051560" lvl="4">
              <a:spcBef>
                <a:spcPts val="1000"/>
              </a:spcBef>
            </a:pPr>
            <a:r>
              <a:rPr lang="en-US" sz="2400" noProof="1">
                <a:sym typeface="Wingdings" panose="05000000000000000000" pitchFamily="2" charset="2"/>
              </a:rPr>
              <a:t>There is no difference in weights</a:t>
            </a:r>
          </a:p>
          <a:p>
            <a:pPr marL="1051560" lvl="4">
              <a:spcBef>
                <a:spcPts val="1000"/>
              </a:spcBef>
            </a:pPr>
            <a:r>
              <a:rPr lang="en-US" sz="2400" noProof="1">
                <a:sym typeface="Wingdings" panose="05000000000000000000" pitchFamily="2" charset="2"/>
              </a:rPr>
              <a:t>Trick coin and fair currency</a:t>
            </a:r>
          </a:p>
          <a:p>
            <a:pPr marL="1508760" lvl="5">
              <a:spcBef>
                <a:spcPts val="1000"/>
              </a:spcBef>
            </a:pPr>
            <a:r>
              <a:rPr lang="en-US" sz="2400" noProof="1">
                <a:sym typeface="Wingdings" panose="05000000000000000000" pitchFamily="2" charset="2"/>
              </a:rPr>
              <a:t>They have the same weight</a:t>
            </a:r>
          </a:p>
          <a:p>
            <a:pPr marL="1051560" lvl="4">
              <a:spcBef>
                <a:spcPts val="1000"/>
              </a:spcBef>
            </a:pPr>
            <a:r>
              <a:rPr lang="en-US" sz="2400" noProof="1">
                <a:sym typeface="Wingdings" panose="05000000000000000000" pitchFamily="2" charset="2"/>
              </a:rPr>
              <a:t>Extra data doesn't help decide</a:t>
            </a:r>
          </a:p>
          <a:p>
            <a:pPr marL="1508760" lvl="5">
              <a:spcBef>
                <a:spcPts val="1000"/>
              </a:spcBef>
            </a:pPr>
            <a:r>
              <a:rPr lang="en-US" sz="2400" noProof="1">
                <a:sym typeface="Wingdings" panose="05000000000000000000" pitchFamily="2" charset="2"/>
              </a:rPr>
              <a:t>which hypothesis (H1 or H2) is more likely.</a:t>
            </a:r>
            <a:endParaRPr lang="en-US" sz="2400" noProof="1">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4CEF5FAD-269D-16CE-2A4B-625F1E1BF204}"/>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A4B6707D-D95F-D8C8-0A6A-17FD0693498B}"/>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r>
              <a:rPr lang="en-US" sz="2400" b="1" noProof="1">
                <a:latin typeface="Arial" panose="020B0604020202020204" pitchFamily="34" charset="0"/>
                <a:cs typeface="Arial" panose="020B0604020202020204" pitchFamily="34" charset="0"/>
                <a:sym typeface="Wingdings" panose="05000000000000000000" pitchFamily="2" charset="2"/>
              </a:rPr>
              <a:t>The extra data is not informative/relevant!</a:t>
            </a:r>
          </a:p>
        </p:txBody>
      </p:sp>
    </p:spTree>
    <p:extLst>
      <p:ext uri="{BB962C8B-B14F-4D97-AF65-F5344CB8AC3E}">
        <p14:creationId xmlns:p14="http://schemas.microsoft.com/office/powerpoint/2010/main" val="4771044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A06E3-3F02-E23E-736D-F2089BD67D06}"/>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6A03C268-BB6E-DAF1-2FD7-730F3DAB94D5}"/>
              </a:ext>
            </a:extLst>
          </p:cNvPr>
          <p:cNvPicPr>
            <a:picLocks noChangeAspect="1"/>
          </p:cNvPicPr>
          <p:nvPr/>
        </p:nvPicPr>
        <p:blipFill>
          <a:blip r:embed="rId3"/>
          <a:stretch>
            <a:fillRect/>
          </a:stretch>
        </p:blipFill>
        <p:spPr>
          <a:xfrm>
            <a:off x="6926580" y="2391427"/>
            <a:ext cx="4229100" cy="3842685"/>
          </a:xfrm>
          <a:prstGeom prst="rect">
            <a:avLst/>
          </a:prstGeom>
        </p:spPr>
      </p:pic>
      <p:sp>
        <p:nvSpPr>
          <p:cNvPr id="2" name="Título 1">
            <a:extLst>
              <a:ext uri="{FF2B5EF4-FFF2-40B4-BE49-F238E27FC236}">
                <a16:creationId xmlns:a16="http://schemas.microsoft.com/office/drawing/2014/main" id="{7BB0E4E7-1D7B-E52B-6FC9-3A24049078F9}"/>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5A81F161-7623-7487-CBE1-A28DCDD67CE9}"/>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Scenario 2:</a:t>
            </a:r>
          </a:p>
          <a:p>
            <a:pPr marL="1051560" lvl="4">
              <a:spcBef>
                <a:spcPts val="1000"/>
              </a:spcBef>
            </a:pPr>
            <a:r>
              <a:rPr lang="en-US" sz="2400" noProof="1">
                <a:sym typeface="Wingdings" panose="05000000000000000000" pitchFamily="2" charset="2"/>
              </a:rPr>
              <a:t>There is a difference in weights</a:t>
            </a:r>
          </a:p>
          <a:p>
            <a:pPr marL="1051560" lvl="4">
              <a:spcBef>
                <a:spcPts val="1000"/>
              </a:spcBef>
            </a:pPr>
            <a:r>
              <a:rPr lang="en-US" sz="2400" noProof="1">
                <a:sym typeface="Wingdings" panose="05000000000000000000" pitchFamily="2" charset="2"/>
              </a:rPr>
              <a:t>There is a model</a:t>
            </a:r>
          </a:p>
          <a:p>
            <a:pPr marL="1508760" lvl="5">
              <a:spcBef>
                <a:spcPts val="1000"/>
              </a:spcBef>
            </a:pPr>
            <a:r>
              <a:rPr lang="en-US" sz="2400" noProof="1">
                <a:sym typeface="Wingdings" panose="05000000000000000000" pitchFamily="2" charset="2"/>
              </a:rPr>
              <a:t>able to assign a weight relation</a:t>
            </a:r>
          </a:p>
          <a:p>
            <a:pPr marL="1508760" lvl="5">
              <a:spcBef>
                <a:spcPts val="1000"/>
              </a:spcBef>
            </a:pPr>
            <a:r>
              <a:rPr lang="en-US" sz="2400" noProof="1">
                <a:sym typeface="Wingdings" panose="05000000000000000000" pitchFamily="2" charset="2"/>
              </a:rPr>
              <a:t>probability to be fair or trick</a:t>
            </a:r>
          </a:p>
        </p:txBody>
      </p:sp>
      <p:sp>
        <p:nvSpPr>
          <p:cNvPr id="6" name="CaixaDeTexto 5">
            <a:extLst>
              <a:ext uri="{FF2B5EF4-FFF2-40B4-BE49-F238E27FC236}">
                <a16:creationId xmlns:a16="http://schemas.microsoft.com/office/drawing/2014/main" id="{2AA5C15F-0B1F-CCFB-2109-613FDA5531A4}"/>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7988FE30-58A3-1627-A2BA-E152EAD38DEC}"/>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010744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2A50AE-A524-A7DF-2EA6-5691348899B8}"/>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31E84CF6-254D-A700-DEA9-7924DDF19AC4}"/>
              </a:ext>
            </a:extLst>
          </p:cNvPr>
          <p:cNvPicPr>
            <a:picLocks noChangeAspect="1"/>
          </p:cNvPicPr>
          <p:nvPr/>
        </p:nvPicPr>
        <p:blipFill>
          <a:blip r:embed="rId3"/>
          <a:stretch>
            <a:fillRect/>
          </a:stretch>
        </p:blipFill>
        <p:spPr>
          <a:xfrm>
            <a:off x="6926580" y="2391427"/>
            <a:ext cx="4229100" cy="3842685"/>
          </a:xfrm>
          <a:prstGeom prst="rect">
            <a:avLst/>
          </a:prstGeom>
        </p:spPr>
      </p:pic>
      <p:sp>
        <p:nvSpPr>
          <p:cNvPr id="2" name="Título 1">
            <a:extLst>
              <a:ext uri="{FF2B5EF4-FFF2-40B4-BE49-F238E27FC236}">
                <a16:creationId xmlns:a16="http://schemas.microsoft.com/office/drawing/2014/main" id="{2EC64BA0-AC45-94A2-E229-9EB7E01695D0}"/>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6D9EB292-73CE-E65C-14A2-CA845FB5007B}"/>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Scenario 2:</a:t>
            </a:r>
          </a:p>
          <a:p>
            <a:pPr marL="1051560" lvl="4">
              <a:spcBef>
                <a:spcPts val="1000"/>
              </a:spcBef>
            </a:pPr>
            <a:r>
              <a:rPr lang="en-US" sz="2400" noProof="1">
                <a:sym typeface="Wingdings" panose="05000000000000000000" pitchFamily="2" charset="2"/>
              </a:rPr>
              <a:t>There is a model</a:t>
            </a:r>
          </a:p>
          <a:p>
            <a:pPr marL="1508760" lvl="5">
              <a:spcBef>
                <a:spcPts val="1000"/>
              </a:spcBef>
            </a:pPr>
            <a:r>
              <a:rPr lang="en-US" sz="2400" noProof="1">
                <a:sym typeface="Wingdings" panose="05000000000000000000" pitchFamily="2" charset="2"/>
              </a:rPr>
              <a:t>able to assign a weight relation</a:t>
            </a:r>
          </a:p>
          <a:p>
            <a:pPr marL="1508760" lvl="5">
              <a:spcBef>
                <a:spcPts val="1000"/>
              </a:spcBef>
            </a:pPr>
            <a:r>
              <a:rPr lang="en-US" sz="2400" noProof="1">
                <a:sym typeface="Wingdings" panose="05000000000000000000" pitchFamily="2" charset="2"/>
              </a:rPr>
              <a:t>probability to be fair or trick</a:t>
            </a:r>
          </a:p>
          <a:p>
            <a:pPr marL="1051560" lvl="4">
              <a:spcBef>
                <a:spcPts val="1000"/>
              </a:spcBef>
            </a:pPr>
            <a:r>
              <a:rPr lang="en-US" sz="2400" noProof="1">
                <a:sym typeface="Wingdings" panose="05000000000000000000" pitchFamily="2" charset="2"/>
              </a:rPr>
              <a:t>Extra data helps in the decision</a:t>
            </a:r>
          </a:p>
          <a:p>
            <a:pPr marL="1508760" lvl="5">
              <a:spcBef>
                <a:spcPts val="1000"/>
              </a:spcBef>
            </a:pPr>
            <a:r>
              <a:rPr lang="en-US" sz="2400" noProof="1">
                <a:sym typeface="Wingdings" panose="05000000000000000000" pitchFamily="2" charset="2"/>
              </a:rPr>
              <a:t>promote change in H1 and H2 plausibility</a:t>
            </a:r>
          </a:p>
        </p:txBody>
      </p:sp>
      <p:sp>
        <p:nvSpPr>
          <p:cNvPr id="6" name="CaixaDeTexto 5">
            <a:extLst>
              <a:ext uri="{FF2B5EF4-FFF2-40B4-BE49-F238E27FC236}">
                <a16:creationId xmlns:a16="http://schemas.microsoft.com/office/drawing/2014/main" id="{F1321647-5FE4-A68D-63A8-AB8952225347}"/>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A207D598-98B2-F165-F89C-2AD6D3D3526D}"/>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
        <p:nvSpPr>
          <p:cNvPr id="7" name="Espaço Reservado para Conteúdo 2">
            <a:extLst>
              <a:ext uri="{FF2B5EF4-FFF2-40B4-BE49-F238E27FC236}">
                <a16:creationId xmlns:a16="http://schemas.microsoft.com/office/drawing/2014/main" id="{3501FA53-59F5-AE39-1818-49A15B4EB716}"/>
              </a:ext>
            </a:extLst>
          </p:cNvPr>
          <p:cNvSpPr txBox="1">
            <a:spLocks/>
          </p:cNvSpPr>
          <p:nvPr/>
        </p:nvSpPr>
        <p:spPr>
          <a:xfrm>
            <a:off x="1824161" y="545597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r>
              <a:rPr lang="en-US" sz="2400" b="1" noProof="1">
                <a:latin typeface="Arial" panose="020B0604020202020204" pitchFamily="34" charset="0"/>
                <a:cs typeface="Arial" panose="020B0604020202020204" pitchFamily="34" charset="0"/>
                <a:sym typeface="Wingdings" panose="05000000000000000000" pitchFamily="2" charset="2"/>
              </a:rPr>
              <a:t>The extra data is informative/relevant!</a:t>
            </a:r>
          </a:p>
        </p:txBody>
      </p:sp>
    </p:spTree>
    <p:extLst>
      <p:ext uri="{BB962C8B-B14F-4D97-AF65-F5344CB8AC3E}">
        <p14:creationId xmlns:p14="http://schemas.microsoft.com/office/powerpoint/2010/main" val="505215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E23CD-CC1A-3456-AEB5-0EC6CBB902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DE4150-991A-2217-E3A5-AD0F8BD315A8}"/>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444F9D32-C909-C509-618A-957CC12A377E}"/>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Question 1: What is the </a:t>
            </a:r>
            <a:r>
              <a:rPr lang="en-US" sz="2800" b="1" noProof="1">
                <a:sym typeface="Wingdings" panose="05000000000000000000" pitchFamily="2" charset="2"/>
              </a:rPr>
              <a:t>typical temperature </a:t>
            </a:r>
            <a:r>
              <a:rPr lang="en-US" sz="2800" noProof="1">
                <a:sym typeface="Wingdings" panose="05000000000000000000" pitchFamily="2" charset="2"/>
              </a:rPr>
              <a:t>in São Paulo?</a:t>
            </a:r>
          </a:p>
          <a:p>
            <a:pPr marL="1051560" lvl="4">
              <a:spcBef>
                <a:spcPts val="1000"/>
              </a:spcBef>
            </a:pPr>
            <a:r>
              <a:rPr lang="en-US" sz="2400" noProof="1">
                <a:sym typeface="Wingdings" panose="05000000000000000000" pitchFamily="2" charset="2"/>
              </a:rPr>
              <a:t>Formulate hypotheses:</a:t>
            </a:r>
          </a:p>
          <a:p>
            <a:pPr marL="1508760" lvl="5">
              <a:spcBef>
                <a:spcPts val="1000"/>
              </a:spcBef>
            </a:pPr>
            <a:r>
              <a:rPr lang="en-US" sz="2400" noProof="1">
                <a:sym typeface="Wingdings" panose="05000000000000000000" pitchFamily="2" charset="2"/>
              </a:rPr>
              <a:t>Hypothesis 1: Temperature </a:t>
            </a:r>
            <a:r>
              <a:rPr lang="en-US" sz="2400" b="1" noProof="1">
                <a:sym typeface="Wingdings" panose="05000000000000000000" pitchFamily="2" charset="2"/>
              </a:rPr>
              <a:t>is</a:t>
            </a:r>
            <a:r>
              <a:rPr lang="en-US" sz="2400" noProof="1">
                <a:sym typeface="Wingdings" panose="05000000000000000000" pitchFamily="2" charset="2"/>
              </a:rPr>
              <a:t> around 30ºC</a:t>
            </a:r>
          </a:p>
          <a:p>
            <a:pPr marL="1508760" lvl="5">
              <a:spcBef>
                <a:spcPts val="1000"/>
              </a:spcBef>
            </a:pPr>
            <a:r>
              <a:rPr lang="en-US" sz="2400" noProof="1">
                <a:sym typeface="Wingdings" panose="05000000000000000000" pitchFamily="2" charset="2"/>
              </a:rPr>
              <a:t>Hypothesis 2: Temperature </a:t>
            </a:r>
            <a:r>
              <a:rPr lang="en-US" sz="2400" b="1" noProof="1">
                <a:sym typeface="Wingdings" panose="05000000000000000000" pitchFamily="2" charset="2"/>
              </a:rPr>
              <a:t>is not </a:t>
            </a:r>
            <a:r>
              <a:rPr lang="en-US" sz="2400" noProof="1">
                <a:sym typeface="Wingdings" panose="05000000000000000000" pitchFamily="2" charset="2"/>
              </a:rPr>
              <a:t>around 30ºC</a:t>
            </a:r>
          </a:p>
          <a:p>
            <a:pPr marL="1051560" lvl="4">
              <a:spcBef>
                <a:spcPts val="1000"/>
              </a:spcBef>
            </a:pPr>
            <a:r>
              <a:rPr lang="en-US" sz="2400" noProof="1">
                <a:sym typeface="Wingdings" panose="05000000000000000000" pitchFamily="2" charset="2"/>
              </a:rPr>
              <a:t>Collect data: data from weather centers</a:t>
            </a:r>
          </a:p>
          <a:p>
            <a:pPr marL="1051560" lvl="4">
              <a:spcBef>
                <a:spcPts val="1000"/>
              </a:spcBef>
            </a:pPr>
            <a:r>
              <a:rPr lang="en-US" sz="2400" b="1" noProof="1">
                <a:sym typeface="Wingdings" panose="05000000000000000000" pitchFamily="2" charset="2"/>
              </a:rPr>
              <a:t>Analysis tool: arithmetic mean</a:t>
            </a: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38BAAA11-1F48-B3EE-6027-211766077545}"/>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87630FA1-63AC-BB1C-33B8-B65C439AD6BF}"/>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6874407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C56934-6F10-FCB8-2D85-283E494F572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2AB17DF-4FD8-5D28-7A74-11E9BF2BD38E}"/>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8BD67E6C-F0E3-0F97-595C-5F263FD9E3D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Question 1: What is the </a:t>
            </a:r>
            <a:r>
              <a:rPr lang="en-US" sz="2800" b="1" noProof="1">
                <a:sym typeface="Wingdings" panose="05000000000000000000" pitchFamily="2" charset="2"/>
              </a:rPr>
              <a:t>typical temperature </a:t>
            </a:r>
            <a:r>
              <a:rPr lang="en-US" sz="2800" noProof="1">
                <a:sym typeface="Wingdings" panose="05000000000000000000" pitchFamily="2" charset="2"/>
              </a:rPr>
              <a:t>in São Paulo?</a:t>
            </a:r>
          </a:p>
          <a:p>
            <a:pPr marL="594360" lvl="3">
              <a:spcBef>
                <a:spcPts val="1000"/>
              </a:spcBef>
            </a:pPr>
            <a:r>
              <a:rPr lang="en-US" sz="2800" noProof="1">
                <a:sym typeface="Wingdings" panose="05000000000000000000" pitchFamily="2" charset="2"/>
              </a:rPr>
              <a:t>Data collected: </a:t>
            </a:r>
            <a:r>
              <a:rPr lang="en-US" sz="2800" b="1" noProof="1">
                <a:sym typeface="Wingdings" panose="05000000000000000000" pitchFamily="2" charset="2"/>
              </a:rPr>
              <a:t>annual average </a:t>
            </a:r>
            <a:r>
              <a:rPr lang="en-US" sz="2800" noProof="1">
                <a:sym typeface="Wingdings" panose="05000000000000000000" pitchFamily="2" charset="2"/>
              </a:rPr>
              <a:t>temperature is 20ºC</a:t>
            </a:r>
          </a:p>
          <a:p>
            <a:pPr marL="1051560" lvl="4">
              <a:spcBef>
                <a:spcPts val="1000"/>
              </a:spcBef>
            </a:pPr>
            <a:r>
              <a:rPr lang="en-US" sz="2400" noProof="1">
                <a:sym typeface="Wingdings" panose="05000000000000000000" pitchFamily="2" charset="2"/>
              </a:rPr>
              <a:t>favorable to Hypothesis 2 (temp. </a:t>
            </a:r>
            <a:r>
              <a:rPr lang="en-US" sz="2400" b="1" noProof="1">
                <a:sym typeface="Wingdings" panose="05000000000000000000" pitchFamily="2" charset="2"/>
              </a:rPr>
              <a:t>is not </a:t>
            </a:r>
            <a:r>
              <a:rPr lang="en-US" sz="2400" noProof="1">
                <a:sym typeface="Wingdings" panose="05000000000000000000" pitchFamily="2" charset="2"/>
              </a:rPr>
              <a:t>around 30ºC)</a:t>
            </a:r>
          </a:p>
          <a:p>
            <a:pPr marL="1051560" lvl="4">
              <a:spcBef>
                <a:spcPts val="1000"/>
              </a:spcBef>
            </a:pPr>
            <a:r>
              <a:rPr lang="en-US" sz="2400" noProof="1">
                <a:sym typeface="Wingdings" panose="05000000000000000000" pitchFamily="2" charset="2"/>
              </a:rPr>
              <a:t>H2 is more plausible than H1</a:t>
            </a:r>
          </a:p>
          <a:p>
            <a:pPr marL="1051560" lvl="4">
              <a:spcBef>
                <a:spcPts val="1000"/>
              </a:spcBef>
            </a:pPr>
            <a:r>
              <a:rPr lang="en-US" sz="2400" noProof="1">
                <a:sym typeface="Wingdings" panose="05000000000000000000" pitchFamily="2" charset="2"/>
              </a:rPr>
              <a:t>The analysis of hypotheses is always relative</a:t>
            </a:r>
          </a:p>
        </p:txBody>
      </p:sp>
      <p:sp>
        <p:nvSpPr>
          <p:cNvPr id="6" name="CaixaDeTexto 5">
            <a:extLst>
              <a:ext uri="{FF2B5EF4-FFF2-40B4-BE49-F238E27FC236}">
                <a16:creationId xmlns:a16="http://schemas.microsoft.com/office/drawing/2014/main" id="{40B3C437-76E2-9986-A5B2-0EBB97AC9FB4}"/>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7F7BF755-2168-32E8-B07C-2AC45DACB40F}"/>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856183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979F4-033E-BCA6-C66D-79066A4D177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7243E5-E84F-CDBB-94BC-41242ADFD712}"/>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FAD3282F-5E6F-CED3-D10A-4598AD658042}"/>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Question 2: What is the </a:t>
            </a:r>
            <a:r>
              <a:rPr lang="en-US" sz="2800" b="1" noProof="1">
                <a:sym typeface="Wingdings" panose="05000000000000000000" pitchFamily="2" charset="2"/>
              </a:rPr>
              <a:t>monthly temperature variation </a:t>
            </a:r>
            <a:r>
              <a:rPr lang="en-US" sz="2800" noProof="1">
                <a:sym typeface="Wingdings" panose="05000000000000000000" pitchFamily="2" charset="2"/>
              </a:rPr>
              <a:t>in SP?</a:t>
            </a:r>
          </a:p>
          <a:p>
            <a:pPr marL="1051560" lvl="4">
              <a:spcBef>
                <a:spcPts val="1000"/>
              </a:spcBef>
            </a:pPr>
            <a:r>
              <a:rPr lang="en-US" sz="2400" noProof="1">
                <a:sym typeface="Wingdings" panose="05000000000000000000" pitchFamily="2" charset="2"/>
              </a:rPr>
              <a:t>Formulate hypotheses:</a:t>
            </a:r>
          </a:p>
          <a:p>
            <a:pPr marL="1508760" lvl="5">
              <a:spcBef>
                <a:spcPts val="1000"/>
              </a:spcBef>
            </a:pPr>
            <a:r>
              <a:rPr lang="en-US" sz="2400" noProof="1">
                <a:sym typeface="Wingdings" panose="05000000000000000000" pitchFamily="2" charset="2"/>
              </a:rPr>
              <a:t>Hypothesis 1: Seasonal variation, warmer in summer</a:t>
            </a:r>
          </a:p>
          <a:p>
            <a:pPr marL="1508760" lvl="5">
              <a:spcBef>
                <a:spcPts val="1000"/>
              </a:spcBef>
            </a:pPr>
            <a:r>
              <a:rPr lang="en-US" sz="2400" noProof="1">
                <a:sym typeface="Wingdings" panose="05000000000000000000" pitchFamily="2" charset="2"/>
              </a:rPr>
              <a:t>Hypothesis 2: There is no relevant monthly variation (Ex: Equator)</a:t>
            </a:r>
          </a:p>
          <a:p>
            <a:pPr marL="1051560" lvl="4">
              <a:spcBef>
                <a:spcPts val="1000"/>
              </a:spcBef>
            </a:pPr>
            <a:r>
              <a:rPr lang="en-US" sz="2400" noProof="1">
                <a:sym typeface="Wingdings" panose="05000000000000000000" pitchFamily="2" charset="2"/>
              </a:rPr>
              <a:t>Collect data: data from weather centers</a:t>
            </a:r>
          </a:p>
          <a:p>
            <a:pPr marL="1051560" lvl="4">
              <a:spcBef>
                <a:spcPts val="1000"/>
              </a:spcBef>
            </a:pPr>
            <a:r>
              <a:rPr lang="en-US" sz="2400" b="1" noProof="1">
                <a:sym typeface="Wingdings" panose="05000000000000000000" pitchFamily="2" charset="2"/>
              </a:rPr>
              <a:t>Analysis tool: arithmetic mean?</a:t>
            </a: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C34B4029-74C1-EEBD-05D0-72DA663E15F0}"/>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40F17BD9-F382-808F-94CE-F2D0DBD909D4}"/>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72131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87FEDC-2F15-D508-68E9-AB8CB3BCCF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B270E40-4A24-EFFE-B709-800637B141FB}"/>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948DAC77-6971-BB76-8CA9-4D6C211D5F2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Question 2: What is the monthly temperature variation in SP?</a:t>
            </a:r>
          </a:p>
          <a:p>
            <a:pPr marL="1051560" lvl="4">
              <a:spcBef>
                <a:spcPts val="1000"/>
              </a:spcBef>
            </a:pPr>
            <a:r>
              <a:rPr lang="en-US" sz="2400" noProof="1">
                <a:sym typeface="Wingdings" panose="05000000000000000000" pitchFamily="2" charset="2"/>
              </a:rPr>
              <a:t>Formulate hypotheses:</a:t>
            </a:r>
          </a:p>
          <a:p>
            <a:pPr marL="1508760" lvl="5">
              <a:spcBef>
                <a:spcPts val="1000"/>
              </a:spcBef>
            </a:pPr>
            <a:r>
              <a:rPr lang="en-US" sz="2400" noProof="1">
                <a:sym typeface="Wingdings" panose="05000000000000000000" pitchFamily="2" charset="2"/>
              </a:rPr>
              <a:t>Hypothesis 1: Seasonal variation, warmer in summer</a:t>
            </a:r>
          </a:p>
          <a:p>
            <a:pPr marL="1508760" lvl="5">
              <a:spcBef>
                <a:spcPts val="1000"/>
              </a:spcBef>
            </a:pPr>
            <a:r>
              <a:rPr lang="en-US" sz="2400" noProof="1">
                <a:sym typeface="Wingdings" panose="05000000000000000000" pitchFamily="2" charset="2"/>
              </a:rPr>
              <a:t>Hypothesis 2: There is no relevant monthly variation (Ex: Equator)</a:t>
            </a:r>
          </a:p>
          <a:p>
            <a:pPr marL="1051560" lvl="4">
              <a:spcBef>
                <a:spcPts val="1000"/>
              </a:spcBef>
            </a:pPr>
            <a:r>
              <a:rPr lang="en-US" sz="2400" noProof="1">
                <a:sym typeface="Wingdings" panose="05000000000000000000" pitchFamily="2" charset="2"/>
              </a:rPr>
              <a:t>Collect data: data from weather centers</a:t>
            </a:r>
          </a:p>
          <a:p>
            <a:pPr marL="1051560" lvl="4">
              <a:spcBef>
                <a:spcPts val="1000"/>
              </a:spcBef>
            </a:pPr>
            <a:r>
              <a:rPr lang="en-US" sz="2400" b="1" noProof="1">
                <a:sym typeface="Wingdings" panose="05000000000000000000" pitchFamily="2" charset="2"/>
              </a:rPr>
              <a:t>Analysis tool:</a:t>
            </a:r>
          </a:p>
          <a:p>
            <a:pPr marL="1508760" lvl="5">
              <a:spcBef>
                <a:spcPts val="1000"/>
              </a:spcBef>
            </a:pPr>
            <a:r>
              <a:rPr lang="en-US" sz="2400" noProof="1">
                <a:sym typeface="Wingdings" panose="05000000000000000000" pitchFamily="2" charset="2"/>
              </a:rPr>
              <a:t>same tool?</a:t>
            </a:r>
          </a:p>
          <a:p>
            <a:pPr marL="1508760" lvl="5">
              <a:spcBef>
                <a:spcPts val="1000"/>
              </a:spcBef>
            </a:pPr>
            <a:r>
              <a:rPr lang="en-US" sz="2400" noProof="1">
                <a:sym typeface="Wingdings" panose="05000000000000000000" pitchFamily="2" charset="2"/>
              </a:rPr>
              <a:t>arithmetic mean? 20ºC ?</a:t>
            </a: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BC921FA9-E760-572C-6339-852B5F3DCA0A}"/>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
        <p:nvSpPr>
          <p:cNvPr id="5" name="Espaço Reservado para Conteúdo 2">
            <a:extLst>
              <a:ext uri="{FF2B5EF4-FFF2-40B4-BE49-F238E27FC236}">
                <a16:creationId xmlns:a16="http://schemas.microsoft.com/office/drawing/2014/main" id="{12ED46E5-15AB-F819-0933-C9F307285F30}"/>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4045852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A53CE7-9282-20A7-185F-0A6B99E7F4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3BB81D0-B77D-9294-1E46-9D47D77951C0}"/>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042A1D99-C172-6253-36ED-9E37AC9CB254}"/>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Question 2: What is the monthly temperature variation in SP?</a:t>
            </a:r>
          </a:p>
          <a:p>
            <a:pPr marL="1051560" lvl="4">
              <a:spcBef>
                <a:spcPts val="1000"/>
              </a:spcBef>
            </a:pPr>
            <a:r>
              <a:rPr lang="en-US" sz="2400" b="1" noProof="1">
                <a:sym typeface="Wingdings" panose="05000000000000000000" pitchFamily="2" charset="2"/>
              </a:rPr>
              <a:t>Analysis tool:</a:t>
            </a:r>
          </a:p>
          <a:p>
            <a:pPr marL="1508760" lvl="5">
              <a:spcBef>
                <a:spcPts val="1000"/>
              </a:spcBef>
            </a:pPr>
            <a:r>
              <a:rPr lang="en-US" sz="2400" noProof="1">
                <a:sym typeface="Wingdings" panose="05000000000000000000" pitchFamily="2" charset="2"/>
              </a:rPr>
              <a:t>same tool?</a:t>
            </a:r>
          </a:p>
          <a:p>
            <a:pPr marL="1508760" lvl="5">
              <a:spcBef>
                <a:spcPts val="1000"/>
              </a:spcBef>
            </a:pPr>
            <a:r>
              <a:rPr lang="en-US" sz="2400" noProof="1">
                <a:sym typeface="Wingdings" panose="05000000000000000000" pitchFamily="2" charset="2"/>
              </a:rPr>
              <a:t>arithmetic mean? 20ºC ?</a:t>
            </a:r>
          </a:p>
          <a:p>
            <a:pPr marL="1508760" lvl="5">
              <a:spcBef>
                <a:spcPts val="1000"/>
              </a:spcBef>
            </a:pPr>
            <a:endParaRPr lang="en-US" sz="2400" noProof="1">
              <a:sym typeface="Wingdings" panose="05000000000000000000" pitchFamily="2" charset="2"/>
            </a:endParaRPr>
          </a:p>
          <a:p>
            <a:pPr marL="1508760" lvl="5">
              <a:spcBef>
                <a:spcPts val="1000"/>
              </a:spcBef>
            </a:pPr>
            <a:r>
              <a:rPr lang="en-US" sz="2400" noProof="1">
                <a:sym typeface="Wingdings" panose="05000000000000000000" pitchFamily="2" charset="2"/>
              </a:rPr>
              <a:t>Modify the Analysis Tool</a:t>
            </a:r>
          </a:p>
          <a:p>
            <a:pPr marL="1508760" lvl="5">
              <a:spcBef>
                <a:spcPts val="1000"/>
              </a:spcBef>
            </a:pPr>
            <a:r>
              <a:rPr lang="en-US" sz="2400" noProof="1">
                <a:sym typeface="Wingdings" panose="05000000000000000000" pitchFamily="2" charset="2"/>
              </a:rPr>
              <a:t>Most pertinent: scatter plot (for example)</a:t>
            </a: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5D79C875-E712-872C-AC14-4AF47B4D2C3B}"/>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cxnSp>
        <p:nvCxnSpPr>
          <p:cNvPr id="4" name="Conector reto 3">
            <a:extLst>
              <a:ext uri="{FF2B5EF4-FFF2-40B4-BE49-F238E27FC236}">
                <a16:creationId xmlns:a16="http://schemas.microsoft.com/office/drawing/2014/main" id="{565A18AD-2D39-84A7-2979-2E999764E530}"/>
              </a:ext>
            </a:extLst>
          </p:cNvPr>
          <p:cNvCxnSpPr>
            <a:cxnSpLocks/>
          </p:cNvCxnSpPr>
          <p:nvPr/>
        </p:nvCxnSpPr>
        <p:spPr>
          <a:xfrm>
            <a:off x="3291840" y="3167905"/>
            <a:ext cx="1267206" cy="1240959"/>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F2ED3CD5-FAFA-C8B9-E3E8-BE0A94F2A034}"/>
              </a:ext>
            </a:extLst>
          </p:cNvPr>
          <p:cNvCxnSpPr>
            <a:cxnSpLocks/>
          </p:cNvCxnSpPr>
          <p:nvPr/>
        </p:nvCxnSpPr>
        <p:spPr>
          <a:xfrm flipH="1">
            <a:off x="3291840" y="3209544"/>
            <a:ext cx="1267206" cy="115768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6021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904CD-9606-A907-2BE3-024724DB1A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08DCC74-4C16-B283-658B-9CED1FCF5355}"/>
              </a:ext>
            </a:extLst>
          </p:cNvPr>
          <p:cNvSpPr>
            <a:spLocks noGrp="1"/>
          </p:cNvSpPr>
          <p:nvPr>
            <p:ph type="title"/>
          </p:nvPr>
        </p:nvSpPr>
        <p:spPr/>
        <p:txBody>
          <a:bodyPr>
            <a:normAutofit fontScale="90000"/>
          </a:bodyPr>
          <a:lstStyle/>
          <a:p>
            <a:br>
              <a:rPr lang="en-US" noProof="1"/>
            </a:br>
            <a:r>
              <a:rPr lang="en-US" noProof="1"/>
              <a:t>Reflection</a:t>
            </a:r>
            <a:br>
              <a:rPr lang="en-US" noProof="1"/>
            </a:br>
            <a:endParaRPr lang="en-US" noProof="1"/>
          </a:p>
        </p:txBody>
      </p:sp>
      <p:sp>
        <p:nvSpPr>
          <p:cNvPr id="3" name="Espaço Reservado para Conteúdo 2">
            <a:extLst>
              <a:ext uri="{FF2B5EF4-FFF2-40B4-BE49-F238E27FC236}">
                <a16:creationId xmlns:a16="http://schemas.microsoft.com/office/drawing/2014/main" id="{BCB71A90-A5E4-CCB4-60EE-75003F660FEE}"/>
              </a:ext>
            </a:extLst>
          </p:cNvPr>
          <p:cNvSpPr>
            <a:spLocks noGrp="1"/>
          </p:cNvSpPr>
          <p:nvPr>
            <p:ph idx="1"/>
          </p:nvPr>
        </p:nvSpPr>
        <p:spPr/>
        <p:txBody>
          <a:bodyPr>
            <a:normAutofit/>
          </a:bodyPr>
          <a:lstStyle/>
          <a:p>
            <a:pPr marL="0" lvl="1" indent="0" algn="just">
              <a:spcBef>
                <a:spcPts val="1000"/>
              </a:spcBef>
              <a:buNone/>
            </a:pPr>
            <a:r>
              <a:rPr lang="en-US" sz="3200" i="1" noProof="1">
                <a:sym typeface="Wingdings" panose="05000000000000000000" pitchFamily="2" charset="2"/>
              </a:rPr>
              <a:t>If the only tool you have at your disposal is a hammer, you will tend to see all problems as nails.</a:t>
            </a:r>
          </a:p>
          <a:p>
            <a:pPr marL="0" lvl="1" indent="0">
              <a:spcBef>
                <a:spcPts val="1000"/>
              </a:spcBef>
              <a:buNone/>
            </a:pPr>
            <a:endParaRPr lang="en-US" sz="2800" noProof="1">
              <a:sym typeface="Wingdings" panose="05000000000000000000" pitchFamily="2" charset="2"/>
            </a:endParaRPr>
          </a:p>
          <a:p>
            <a:pPr marL="0" lvl="1" indent="0" algn="ctr">
              <a:spcBef>
                <a:spcPts val="1000"/>
              </a:spcBef>
              <a:buNone/>
            </a:pPr>
            <a:r>
              <a:rPr lang="en-US" sz="2800" noProof="1">
                <a:sym typeface="Wingdings" panose="05000000000000000000" pitchFamily="2" charset="2"/>
              </a:rPr>
              <a:t>Abraham Maslow</a:t>
            </a:r>
          </a:p>
        </p:txBody>
      </p:sp>
    </p:spTree>
    <p:extLst>
      <p:ext uri="{BB962C8B-B14F-4D97-AF65-F5344CB8AC3E}">
        <p14:creationId xmlns:p14="http://schemas.microsoft.com/office/powerpoint/2010/main" val="442248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4EEECE-EDC0-C1D1-4282-A1DE75B7A7A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F9420EF-F00B-8ABF-1D73-D7A23E68C3B6}"/>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pic>
        <p:nvPicPr>
          <p:cNvPr id="5" name="Imagem 4" descr="Gráfico, Gráfico de linhas&#10;&#10;Descrição gerada automaticamente">
            <a:extLst>
              <a:ext uri="{FF2B5EF4-FFF2-40B4-BE49-F238E27FC236}">
                <a16:creationId xmlns:a16="http://schemas.microsoft.com/office/drawing/2014/main" id="{D8105347-1309-29C3-D0DA-925DDCA608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1445" y="2259579"/>
            <a:ext cx="6929110" cy="3803702"/>
          </a:xfrm>
          <a:prstGeom prst="rect">
            <a:avLst/>
          </a:prstGeom>
        </p:spPr>
      </p:pic>
      <p:sp>
        <p:nvSpPr>
          <p:cNvPr id="3" name="CaixaDeTexto 2">
            <a:extLst>
              <a:ext uri="{FF2B5EF4-FFF2-40B4-BE49-F238E27FC236}">
                <a16:creationId xmlns:a16="http://schemas.microsoft.com/office/drawing/2014/main" id="{337098FA-F9F6-A3FB-05AE-B325163E0C6D}"/>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Graph prepared by the author (with R)</a:t>
            </a:r>
          </a:p>
          <a:p>
            <a:endParaRPr lang="en-US" noProof="1"/>
          </a:p>
        </p:txBody>
      </p:sp>
      <p:sp>
        <p:nvSpPr>
          <p:cNvPr id="4" name="Espaço Reservado para Conteúdo 2">
            <a:extLst>
              <a:ext uri="{FF2B5EF4-FFF2-40B4-BE49-F238E27FC236}">
                <a16:creationId xmlns:a16="http://schemas.microsoft.com/office/drawing/2014/main" id="{826AF732-146F-B19D-F5F7-7BB896749A2A}"/>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822960" lvl="4" indent="0">
              <a:spcBef>
                <a:spcPts val="1000"/>
              </a:spcBef>
              <a:buNone/>
            </a:pPr>
            <a:endParaRPr lang="en-US" sz="2400" noProof="1">
              <a:sym typeface="Wingdings" panose="05000000000000000000" pitchFamily="2" charset="2"/>
            </a:endParaRPr>
          </a:p>
        </p:txBody>
      </p:sp>
    </p:spTree>
    <p:extLst>
      <p:ext uri="{BB962C8B-B14F-4D97-AF65-F5344CB8AC3E}">
        <p14:creationId xmlns:p14="http://schemas.microsoft.com/office/powerpoint/2010/main" val="16875985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9188C-5987-5438-0E7A-23527A1E4DF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731601-B3A7-DF98-4886-DDE967728687}"/>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DC49C9DA-DEFA-97DE-9488-1791C071E1F6}"/>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2: investigating temperature city São Paulo</a:t>
            </a:r>
          </a:p>
          <a:p>
            <a:pPr marL="594360" lvl="3">
              <a:spcBef>
                <a:spcPts val="1000"/>
              </a:spcBef>
            </a:pPr>
            <a:r>
              <a:rPr lang="en-US" sz="2800" noProof="1">
                <a:sym typeface="Wingdings" panose="05000000000000000000" pitchFamily="2" charset="2"/>
              </a:rPr>
              <a:t>With the new analytics tool:</a:t>
            </a:r>
          </a:p>
          <a:p>
            <a:pPr marL="1051560" lvl="4">
              <a:spcBef>
                <a:spcPts val="1000"/>
              </a:spcBef>
            </a:pPr>
            <a:r>
              <a:rPr lang="en-US" sz="2400" noProof="1">
                <a:sym typeface="Wingdings" panose="05000000000000000000" pitchFamily="2" charset="2"/>
              </a:rPr>
              <a:t>possible to decide in favor of Hypothesis 1 (there is seasonal variation)</a:t>
            </a:r>
          </a:p>
          <a:p>
            <a:pPr marL="1051560" lvl="4">
              <a:spcBef>
                <a:spcPts val="1000"/>
              </a:spcBef>
            </a:pPr>
            <a:r>
              <a:rPr lang="en-US" sz="2400" noProof="1">
                <a:sym typeface="Wingdings" panose="05000000000000000000" pitchFamily="2" charset="2"/>
              </a:rPr>
              <a:t>This was not possible with the use of the previous analytics tool</a:t>
            </a:r>
          </a:p>
          <a:p>
            <a:pPr marL="594360" lvl="3">
              <a:spcBef>
                <a:spcPts val="1000"/>
              </a:spcBef>
            </a:pPr>
            <a:endParaRPr lang="en-US" sz="2800" noProof="1">
              <a:sym typeface="Wingdings" panose="05000000000000000000" pitchFamily="2" charset="2"/>
            </a:endParaRP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6F8749FE-E017-3D33-263B-A9969D6A38B0}"/>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1269568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670FCF-2DD6-A5A8-533A-C205AE6DB3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D5BC0C9-7A8B-B254-768C-0A2746FE9192}"/>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9411EFF2-6B8A-C1B4-1799-0DA8AAA2FC9F}"/>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Depending on the phenomenon investigated (question/hypothesis):</a:t>
            </a:r>
          </a:p>
          <a:p>
            <a:pPr marL="594360" lvl="3">
              <a:spcBef>
                <a:spcPts val="1000"/>
              </a:spcBef>
            </a:pPr>
            <a:r>
              <a:rPr lang="en-US" sz="2800" u="sng" noProof="1">
                <a:sym typeface="Wingdings" panose="05000000000000000000" pitchFamily="2" charset="2"/>
              </a:rPr>
              <a:t>Data collected </a:t>
            </a:r>
            <a:r>
              <a:rPr lang="en-US" sz="2800" noProof="1">
                <a:sym typeface="Wingdings" panose="05000000000000000000" pitchFamily="2" charset="2"/>
              </a:rPr>
              <a:t>may or may not be informative/relevant (Ex. 1)</a:t>
            </a:r>
          </a:p>
          <a:p>
            <a:pPr marL="594360" lvl="3">
              <a:spcBef>
                <a:spcPts val="1000"/>
              </a:spcBef>
            </a:pPr>
            <a:r>
              <a:rPr lang="en-US" sz="2800" noProof="1">
                <a:sym typeface="Wingdings" panose="05000000000000000000" pitchFamily="2" charset="2"/>
              </a:rPr>
              <a:t>The </a:t>
            </a:r>
            <a:r>
              <a:rPr lang="en-US" sz="2800" u="sng" noProof="1">
                <a:sym typeface="Wingdings" panose="05000000000000000000" pitchFamily="2" charset="2"/>
              </a:rPr>
              <a:t>analytical tool </a:t>
            </a:r>
            <a:r>
              <a:rPr lang="en-US" sz="2800" noProof="1">
                <a:sym typeface="Wingdings" panose="05000000000000000000" pitchFamily="2" charset="2"/>
              </a:rPr>
              <a:t>applied to the data collected may or may not be informative/relevant (E.g. 2)</a:t>
            </a:r>
          </a:p>
          <a:p>
            <a:pPr marL="1051560" lvl="4">
              <a:spcBef>
                <a:spcPts val="1000"/>
              </a:spcBef>
            </a:pPr>
            <a:r>
              <a:rPr lang="en-US" sz="2400" noProof="1">
                <a:sym typeface="Wingdings" panose="05000000000000000000" pitchFamily="2" charset="2"/>
              </a:rPr>
              <a:t>Informative/relevant: ability to affect the analyst's decision on the plausibility of the hypotheses (bring more or less elements to decide for H1 vs. H2 vs. H3)</a:t>
            </a:r>
          </a:p>
          <a:p>
            <a:pPr marL="594360" lvl="3">
              <a:spcBef>
                <a:spcPts val="1000"/>
              </a:spcBef>
            </a:pPr>
            <a:endParaRPr lang="en-US" sz="2800" noProof="1">
              <a:sym typeface="Wingdings" panose="05000000000000000000" pitchFamily="2" charset="2"/>
            </a:endParaRP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
        <p:nvSpPr>
          <p:cNvPr id="6" name="CaixaDeTexto 5">
            <a:extLst>
              <a:ext uri="{FF2B5EF4-FFF2-40B4-BE49-F238E27FC236}">
                <a16:creationId xmlns:a16="http://schemas.microsoft.com/office/drawing/2014/main" id="{001DEC91-9758-C49B-B013-94A8B3F2AA5B}"/>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33284724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0B173-CAA0-B43F-0E6F-26E1C78C459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BC9613D-1D29-1A0E-1248-A51FF0E480BA}"/>
              </a:ext>
            </a:extLst>
          </p:cNvPr>
          <p:cNvSpPr>
            <a:spLocks noGrp="1"/>
          </p:cNvSpPr>
          <p:nvPr>
            <p:ph type="title"/>
          </p:nvPr>
        </p:nvSpPr>
        <p:spPr/>
        <p:txBody>
          <a:bodyPr>
            <a:normAutofit fontScale="90000"/>
          </a:bodyPr>
          <a:lstStyle/>
          <a:p>
            <a:br>
              <a:rPr lang="en-US" noProof="1"/>
            </a:br>
            <a:r>
              <a:rPr lang="en-US" noProof="1"/>
              <a:t>Data Analytics</a:t>
            </a:r>
            <a:br>
              <a:rPr lang="en-US" noProof="1"/>
            </a:br>
            <a:endParaRPr lang="en-US" noProof="1"/>
          </a:p>
        </p:txBody>
      </p:sp>
      <p:sp>
        <p:nvSpPr>
          <p:cNvPr id="3" name="Espaço Reservado para Conteúdo 2">
            <a:extLst>
              <a:ext uri="{FF2B5EF4-FFF2-40B4-BE49-F238E27FC236}">
                <a16:creationId xmlns:a16="http://schemas.microsoft.com/office/drawing/2014/main" id="{F51DD800-6E29-B749-D78E-64EF06E4B909}"/>
              </a:ext>
            </a:extLst>
          </p:cNvPr>
          <p:cNvSpPr>
            <a:spLocks noGrp="1"/>
          </p:cNvSpPr>
          <p:nvPr>
            <p:ph idx="1"/>
          </p:nvPr>
        </p:nvSpPr>
        <p:spPr/>
        <p:txBody>
          <a:bodyPr>
            <a:normAutofit/>
          </a:bodyPr>
          <a:lstStyle/>
          <a:p>
            <a:pPr marL="0" lvl="1" indent="0" algn="just">
              <a:spcBef>
                <a:spcPts val="1000"/>
              </a:spcBef>
              <a:spcAft>
                <a:spcPts val="1200"/>
              </a:spcAft>
              <a:buNone/>
            </a:pPr>
            <a:r>
              <a:rPr lang="en-US" sz="3200" i="1" noProof="1"/>
              <a:t>Data analytics is a </a:t>
            </a:r>
            <a:r>
              <a:rPr lang="en-US" sz="3200" i="1" u="sng" noProof="1"/>
              <a:t>set of tools </a:t>
            </a:r>
            <a:r>
              <a:rPr lang="en-US" sz="3200" i="1" noProof="1"/>
              <a:t>that enable timely analysis and transformation of a heterogeneous </a:t>
            </a:r>
            <a:r>
              <a:rPr lang="en-US" sz="3200" i="1" u="sng" noProof="1"/>
              <a:t>data</a:t>
            </a:r>
            <a:r>
              <a:rPr lang="en-US" sz="3200" i="1" noProof="1"/>
              <a:t> set into structured </a:t>
            </a:r>
            <a:r>
              <a:rPr lang="en-US" sz="3200" i="1" u="sng" noProof="1"/>
              <a:t>information</a:t>
            </a:r>
            <a:r>
              <a:rPr lang="en-US" sz="3200" i="1" noProof="1"/>
              <a:t> suitable for </a:t>
            </a:r>
            <a:r>
              <a:rPr lang="en-US" sz="3200" i="1" u="sng" noProof="1"/>
              <a:t>decision-making</a:t>
            </a:r>
            <a:r>
              <a:rPr lang="en-US" sz="3200" i="1" noProof="1"/>
              <a:t>.</a:t>
            </a:r>
          </a:p>
          <a:p>
            <a:pPr marL="0" indent="0" algn="ctr">
              <a:buNone/>
            </a:pPr>
            <a:endParaRPr lang="en-US" noProof="1"/>
          </a:p>
          <a:p>
            <a:pPr marL="0" indent="0" algn="ctr">
              <a:buNone/>
            </a:pPr>
            <a:endParaRPr lang="en-US" sz="2000" noProof="1"/>
          </a:p>
          <a:p>
            <a:pPr marL="0" indent="0" algn="ctr">
              <a:buNone/>
            </a:pPr>
            <a:endParaRPr lang="en-US" sz="2000" noProof="1"/>
          </a:p>
          <a:p>
            <a:pPr marL="0" indent="0">
              <a:lnSpc>
                <a:spcPct val="130000"/>
              </a:lnSpc>
              <a:spcBef>
                <a:spcPts val="0"/>
              </a:spcBef>
              <a:spcAft>
                <a:spcPts val="1200"/>
              </a:spcAft>
              <a:buNone/>
            </a:pPr>
            <a:endParaRPr lang="en-US" sz="1800" noProof="1">
              <a:latin typeface="Aptos (Corpo)"/>
              <a:cs typeface="Arial" panose="020B0604020202020204" pitchFamily="34" charset="0"/>
            </a:endParaRPr>
          </a:p>
          <a:p>
            <a:pPr marL="0" indent="0">
              <a:lnSpc>
                <a:spcPct val="130000"/>
              </a:lnSpc>
              <a:spcBef>
                <a:spcPts val="0"/>
              </a:spcBef>
              <a:spcAft>
                <a:spcPts val="1200"/>
              </a:spcAft>
              <a:buNone/>
            </a:pPr>
            <a:r>
              <a:rPr lang="en-US" sz="1800" noProof="1">
                <a:latin typeface="Aptos (Corpo)"/>
                <a:cs typeface="Arial" panose="020B0604020202020204" pitchFamily="34" charset="0"/>
              </a:rPr>
              <a:t>Tang, F., Norman, C. S., &amp; Vendrzyk, V. P. (2017). Exploring perceptions of data analytics in the internal audit function.</a:t>
            </a:r>
          </a:p>
          <a:p>
            <a:pPr marL="0" indent="0" algn="ctr">
              <a:buNone/>
            </a:pPr>
            <a:endParaRPr lang="en-US" sz="2400" noProof="1">
              <a:solidFill>
                <a:srgbClr val="31571F"/>
              </a:solidFill>
              <a:latin typeface="Caslon-Roman"/>
            </a:endParaRPr>
          </a:p>
          <a:p>
            <a:pPr marL="0" indent="0" algn="ctr">
              <a:buNone/>
            </a:pPr>
            <a:endParaRPr lang="en-US" sz="2400" b="0" i="0" noProof="1">
              <a:solidFill>
                <a:srgbClr val="31571F"/>
              </a:solidFill>
              <a:effectLst/>
              <a:latin typeface="Caslon-Roman"/>
            </a:endParaRPr>
          </a:p>
        </p:txBody>
      </p:sp>
    </p:spTree>
    <p:extLst>
      <p:ext uri="{BB962C8B-B14F-4D97-AF65-F5344CB8AC3E}">
        <p14:creationId xmlns:p14="http://schemas.microsoft.com/office/powerpoint/2010/main" val="12495420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F3A2F-3A69-5055-C5FB-2122933BD1C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EE2C6F8-C5BE-DB94-F254-91B5EA63EFF6}"/>
              </a:ext>
            </a:extLst>
          </p:cNvPr>
          <p:cNvSpPr>
            <a:spLocks noGrp="1"/>
          </p:cNvSpPr>
          <p:nvPr>
            <p:ph type="title"/>
          </p:nvPr>
        </p:nvSpPr>
        <p:spPr/>
        <p:txBody>
          <a:bodyPr>
            <a:normAutofit fontScale="90000"/>
          </a:bodyPr>
          <a:lstStyle/>
          <a:p>
            <a:br>
              <a:rPr lang="en-US" noProof="1"/>
            </a:br>
            <a:r>
              <a:rPr lang="en-US" noProof="1"/>
              <a:t>Data Analytics</a:t>
            </a:r>
            <a:br>
              <a:rPr lang="en-US" noProof="1"/>
            </a:br>
            <a:endParaRPr lang="en-US" noProof="1"/>
          </a:p>
        </p:txBody>
      </p:sp>
      <p:sp>
        <p:nvSpPr>
          <p:cNvPr id="3" name="Espaço Reservado para Conteúdo 2">
            <a:extLst>
              <a:ext uri="{FF2B5EF4-FFF2-40B4-BE49-F238E27FC236}">
                <a16:creationId xmlns:a16="http://schemas.microsoft.com/office/drawing/2014/main" id="{E2CB6DAA-AA35-C676-DFC7-3241E68E9DFD}"/>
              </a:ext>
            </a:extLst>
          </p:cNvPr>
          <p:cNvSpPr>
            <a:spLocks noGrp="1"/>
          </p:cNvSpPr>
          <p:nvPr>
            <p:ph idx="1"/>
          </p:nvPr>
        </p:nvSpPr>
        <p:spPr/>
        <p:txBody>
          <a:bodyPr>
            <a:normAutofit lnSpcReduction="10000"/>
          </a:bodyPr>
          <a:lstStyle/>
          <a:p>
            <a:pPr marL="0" lvl="1" indent="0" algn="just">
              <a:spcBef>
                <a:spcPts val="1000"/>
              </a:spcBef>
              <a:spcAft>
                <a:spcPts val="1200"/>
              </a:spcAft>
              <a:buNone/>
            </a:pPr>
            <a:r>
              <a:rPr lang="en-US" sz="3200" i="1" noProof="1"/>
              <a:t>Data analytics is a </a:t>
            </a:r>
            <a:r>
              <a:rPr lang="en-US" sz="3200" i="1" u="sng" noProof="1"/>
              <a:t>process</a:t>
            </a:r>
            <a:r>
              <a:rPr lang="en-US" sz="3200" i="1" noProof="1"/>
              <a:t> by which </a:t>
            </a:r>
            <a:r>
              <a:rPr lang="en-US" sz="3200" i="1" u="sng" noProof="1"/>
              <a:t>insights</a:t>
            </a:r>
            <a:r>
              <a:rPr lang="en-US" sz="3200" i="1" noProof="1"/>
              <a:t> are extracted from </a:t>
            </a:r>
            <a:r>
              <a:rPr lang="en-US" sz="3200" i="1" u="sng" noProof="1"/>
              <a:t>data</a:t>
            </a:r>
            <a:r>
              <a:rPr lang="en-US" sz="3200" i="1" noProof="1"/>
              <a:t> that is </a:t>
            </a:r>
            <a:r>
              <a:rPr lang="en-US" sz="3200" i="1" u="sng" noProof="1"/>
              <a:t>internal</a:t>
            </a:r>
            <a:r>
              <a:rPr lang="en-US" sz="3200" i="1" noProof="1"/>
              <a:t> or </a:t>
            </a:r>
            <a:r>
              <a:rPr lang="en-US" sz="3200" i="1" u="sng" noProof="1"/>
              <a:t>external</a:t>
            </a:r>
            <a:r>
              <a:rPr lang="en-US" sz="3200" i="1" noProof="1"/>
              <a:t> to the organization.</a:t>
            </a:r>
          </a:p>
          <a:p>
            <a:pPr marL="0" indent="0" algn="ctr">
              <a:buNone/>
            </a:pPr>
            <a:endParaRPr lang="en-US" noProof="1"/>
          </a:p>
          <a:p>
            <a:pPr marL="0" indent="0" algn="ctr">
              <a:buNone/>
            </a:pPr>
            <a:endParaRPr lang="en-US" noProof="1"/>
          </a:p>
          <a:p>
            <a:pPr marL="0" indent="0" algn="ctr">
              <a:buNone/>
            </a:pPr>
            <a:endParaRPr lang="en-US" noProof="1"/>
          </a:p>
          <a:p>
            <a:pPr marL="0" indent="0" algn="ctr">
              <a:buNone/>
            </a:pPr>
            <a:endParaRPr lang="en-US" noProof="1"/>
          </a:p>
          <a:p>
            <a:pPr marL="0" indent="0" algn="ctr">
              <a:buNone/>
            </a:pPr>
            <a:endParaRPr lang="en-US" noProof="1"/>
          </a:p>
          <a:p>
            <a:pPr marL="0" indent="0" algn="ctr">
              <a:buNone/>
            </a:pPr>
            <a:endParaRPr lang="en-US" noProof="1"/>
          </a:p>
          <a:p>
            <a:pPr marL="0" indent="0">
              <a:lnSpc>
                <a:spcPct val="130000"/>
              </a:lnSpc>
              <a:spcBef>
                <a:spcPts val="0"/>
              </a:spcBef>
              <a:spcAft>
                <a:spcPts val="1200"/>
              </a:spcAft>
              <a:buNone/>
            </a:pPr>
            <a:r>
              <a:rPr lang="en-US" sz="1800" noProof="1">
                <a:latin typeface="Aptos (Corpo)"/>
                <a:cs typeface="Arial" panose="020B0604020202020204" pitchFamily="34" charset="0"/>
              </a:rPr>
              <a:t>KPMG. (2012). Leveraging data analytics and continuous auditing within internal audit.</a:t>
            </a:r>
          </a:p>
        </p:txBody>
      </p:sp>
    </p:spTree>
    <p:extLst>
      <p:ext uri="{BB962C8B-B14F-4D97-AF65-F5344CB8AC3E}">
        <p14:creationId xmlns:p14="http://schemas.microsoft.com/office/powerpoint/2010/main" val="107585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63FADD-8C53-DCDE-F272-246EB3C315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7D7CDDA-1B56-8755-D45B-35B348CBE47B}"/>
              </a:ext>
            </a:extLst>
          </p:cNvPr>
          <p:cNvSpPr>
            <a:spLocks noGrp="1"/>
          </p:cNvSpPr>
          <p:nvPr>
            <p:ph type="title"/>
          </p:nvPr>
        </p:nvSpPr>
        <p:spPr/>
        <p:txBody>
          <a:bodyPr>
            <a:normAutofit fontScale="90000"/>
          </a:bodyPr>
          <a:lstStyle/>
          <a:p>
            <a:br>
              <a:rPr lang="en-US" noProof="1"/>
            </a:br>
            <a:r>
              <a:rPr lang="en-US" noProof="1"/>
              <a:t>Data Analytics</a:t>
            </a:r>
            <a:br>
              <a:rPr lang="en-US" noProof="1"/>
            </a:br>
            <a:endParaRPr lang="en-US" noProof="1"/>
          </a:p>
        </p:txBody>
      </p:sp>
      <p:sp>
        <p:nvSpPr>
          <p:cNvPr id="3" name="Espaço Reservado para Conteúdo 2">
            <a:extLst>
              <a:ext uri="{FF2B5EF4-FFF2-40B4-BE49-F238E27FC236}">
                <a16:creationId xmlns:a16="http://schemas.microsoft.com/office/drawing/2014/main" id="{F0B8C155-DD5D-5A20-AF8F-5F35ECE8A64E}"/>
              </a:ext>
            </a:extLst>
          </p:cNvPr>
          <p:cNvSpPr>
            <a:spLocks noGrp="1"/>
          </p:cNvSpPr>
          <p:nvPr>
            <p:ph idx="1"/>
          </p:nvPr>
        </p:nvSpPr>
        <p:spPr/>
        <p:txBody>
          <a:bodyPr>
            <a:normAutofit lnSpcReduction="10000"/>
          </a:bodyPr>
          <a:lstStyle/>
          <a:p>
            <a:pPr marL="0" lvl="1" indent="0" algn="just">
              <a:lnSpc>
                <a:spcPct val="110000"/>
              </a:lnSpc>
              <a:spcBef>
                <a:spcPts val="1000"/>
              </a:spcBef>
              <a:spcAft>
                <a:spcPts val="1200"/>
              </a:spcAft>
              <a:buNone/>
            </a:pPr>
            <a:r>
              <a:rPr lang="en-US" sz="3500" i="1" noProof="1"/>
              <a:t>Audit Data Analytics (ADA) is the process of examining datasets that underlie or </a:t>
            </a:r>
            <a:r>
              <a:rPr lang="en-US" sz="3500" i="1" u="sng" noProof="1"/>
              <a:t>correlate</a:t>
            </a:r>
            <a:r>
              <a:rPr lang="en-US" sz="3500" i="1" noProof="1"/>
              <a:t> to the </a:t>
            </a:r>
            <a:r>
              <a:rPr lang="en-US" sz="3500" i="1" u="sng" noProof="1"/>
              <a:t>objectives</a:t>
            </a:r>
            <a:r>
              <a:rPr lang="en-US" sz="3500" i="1" noProof="1"/>
              <a:t> of an </a:t>
            </a:r>
            <a:r>
              <a:rPr lang="en-US" sz="3500" i="1" u="sng" noProof="1"/>
              <a:t>audit</a:t>
            </a:r>
            <a:r>
              <a:rPr lang="en-US" sz="3500" i="1" noProof="1"/>
              <a:t> in order to extract </a:t>
            </a:r>
            <a:r>
              <a:rPr lang="en-US" sz="3500" i="1" u="sng" noProof="1"/>
              <a:t>useful information </a:t>
            </a:r>
            <a:r>
              <a:rPr lang="en-US" sz="3500" i="1" noProof="1"/>
              <a:t>through analysis, modeling, and visualization.</a:t>
            </a: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a:p>
            <a:pPr marL="0" indent="0">
              <a:lnSpc>
                <a:spcPct val="140000"/>
              </a:lnSpc>
              <a:spcBef>
                <a:spcPts val="0"/>
              </a:spcBef>
              <a:buNone/>
            </a:pPr>
            <a:r>
              <a:rPr lang="en-US" sz="1900" noProof="1">
                <a:latin typeface="Aptos (Corpo)"/>
                <a:cs typeface="Arial" panose="020B0604020202020204" pitchFamily="34" charset="0"/>
              </a:rPr>
              <a:t>AICPA (2014).</a:t>
            </a:r>
          </a:p>
          <a:p>
            <a:pPr marL="0" indent="0">
              <a:lnSpc>
                <a:spcPct val="140000"/>
              </a:lnSpc>
              <a:spcBef>
                <a:spcPts val="0"/>
              </a:spcBef>
              <a:buNone/>
            </a:pPr>
            <a:r>
              <a:rPr lang="en-US" sz="1900" noProof="1">
                <a:latin typeface="Aptos (Corpo)"/>
                <a:cs typeface="Arial" panose="020B0604020202020204" pitchFamily="34" charset="0"/>
              </a:rPr>
              <a:t>Salvatore, A. (2024). Data analytics in auditing: a practical and managerial approach.</a:t>
            </a:r>
          </a:p>
        </p:txBody>
      </p:sp>
    </p:spTree>
    <p:extLst>
      <p:ext uri="{BB962C8B-B14F-4D97-AF65-F5344CB8AC3E}">
        <p14:creationId xmlns:p14="http://schemas.microsoft.com/office/powerpoint/2010/main" val="2685970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9D699D-9F82-5D44-6673-9AA555BAE86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7D49FAA-872C-2888-280F-6947C649DB53}"/>
              </a:ext>
            </a:extLst>
          </p:cNvPr>
          <p:cNvSpPr>
            <a:spLocks noGrp="1"/>
          </p:cNvSpPr>
          <p:nvPr>
            <p:ph type="title"/>
          </p:nvPr>
        </p:nvSpPr>
        <p:spPr/>
        <p:txBody>
          <a:bodyPr>
            <a:normAutofit fontScale="90000"/>
          </a:bodyPr>
          <a:lstStyle/>
          <a:p>
            <a:br>
              <a:rPr lang="en-US" noProof="1"/>
            </a:br>
            <a:r>
              <a:rPr lang="en-US" noProof="1"/>
              <a:t>Inspections within the scope of the Federal District Court of Auditors</a:t>
            </a:r>
            <a:br>
              <a:rPr lang="en-US" noProof="1"/>
            </a:br>
            <a:endParaRPr lang="en-US" noProof="1"/>
          </a:p>
        </p:txBody>
      </p:sp>
      <p:sp>
        <p:nvSpPr>
          <p:cNvPr id="3" name="Espaço Reservado para Conteúdo 2">
            <a:extLst>
              <a:ext uri="{FF2B5EF4-FFF2-40B4-BE49-F238E27FC236}">
                <a16:creationId xmlns:a16="http://schemas.microsoft.com/office/drawing/2014/main" id="{1704328F-0498-4E73-1042-48C0AD0A1C77}"/>
              </a:ext>
            </a:extLst>
          </p:cNvPr>
          <p:cNvSpPr>
            <a:spLocks noGrp="1"/>
          </p:cNvSpPr>
          <p:nvPr>
            <p:ph idx="1"/>
          </p:nvPr>
        </p:nvSpPr>
        <p:spPr/>
        <p:txBody>
          <a:bodyPr>
            <a:normAutofit/>
          </a:bodyPr>
          <a:lstStyle/>
          <a:p>
            <a:pPr marL="228600" lvl="1">
              <a:spcBef>
                <a:spcPts val="1000"/>
              </a:spcBef>
            </a:pPr>
            <a:r>
              <a:rPr lang="en-US" sz="3200" b="1" noProof="1">
                <a:sym typeface="Wingdings" panose="05000000000000000000" pitchFamily="2" charset="2"/>
              </a:rPr>
              <a:t>Financial and Program Audit Division</a:t>
            </a:r>
          </a:p>
          <a:p>
            <a:pPr marL="594360" lvl="3">
              <a:spcBef>
                <a:spcPts val="1000"/>
              </a:spcBef>
            </a:pPr>
            <a:endParaRPr lang="en-US" sz="2800" noProof="1">
              <a:sym typeface="Wingdings" panose="05000000000000000000" pitchFamily="2" charset="2"/>
            </a:endParaRPr>
          </a:p>
          <a:p>
            <a:pPr marL="594360" lvl="3">
              <a:spcBef>
                <a:spcPts val="1000"/>
              </a:spcBef>
            </a:pPr>
            <a:r>
              <a:rPr lang="en-US" sz="2800" noProof="1">
                <a:sym typeface="Wingdings" panose="05000000000000000000" pitchFamily="2" charset="2"/>
              </a:rPr>
              <a:t>Operational Audit (performance)</a:t>
            </a:r>
          </a:p>
          <a:p>
            <a:pPr marL="594360" lvl="3">
              <a:spcBef>
                <a:spcPts val="1000"/>
              </a:spcBef>
            </a:pPr>
            <a:endParaRPr lang="en-US" sz="2800" noProof="1">
              <a:sym typeface="Wingdings" panose="05000000000000000000" pitchFamily="2" charset="2"/>
            </a:endParaRPr>
          </a:p>
          <a:p>
            <a:pPr marL="594360" lvl="3">
              <a:spcBef>
                <a:spcPts val="1000"/>
              </a:spcBef>
            </a:pPr>
            <a:r>
              <a:rPr lang="en-US" sz="2800" noProof="1">
                <a:sym typeface="Wingdings" panose="05000000000000000000" pitchFamily="2" charset="2"/>
              </a:rPr>
              <a:t>Financial Audit</a:t>
            </a:r>
          </a:p>
          <a:p>
            <a:pPr marL="365760" lvl="3" indent="0">
              <a:spcBef>
                <a:spcPts val="1000"/>
              </a:spcBef>
              <a:buNone/>
            </a:pPr>
            <a:endParaRPr lang="en-US" sz="2800" noProof="1">
              <a:sym typeface="Wingdings" panose="05000000000000000000" pitchFamily="2" charset="2"/>
            </a:endParaRP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Tree>
    <p:extLst>
      <p:ext uri="{BB962C8B-B14F-4D97-AF65-F5344CB8AC3E}">
        <p14:creationId xmlns:p14="http://schemas.microsoft.com/office/powerpoint/2010/main" val="37795388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035C28-E874-FCB3-3E94-1FC7A2E849C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5AB86D2-48DD-8862-74DB-FE1CB586B7A6}"/>
              </a:ext>
            </a:extLst>
          </p:cNvPr>
          <p:cNvSpPr>
            <a:spLocks noGrp="1"/>
          </p:cNvSpPr>
          <p:nvPr>
            <p:ph type="title"/>
          </p:nvPr>
        </p:nvSpPr>
        <p:spPr/>
        <p:txBody>
          <a:bodyPr>
            <a:normAutofit fontScale="90000"/>
          </a:bodyPr>
          <a:lstStyle/>
          <a:p>
            <a:br>
              <a:rPr lang="en-US" noProof="1"/>
            </a:br>
            <a:r>
              <a:rPr lang="en-US" noProof="1"/>
              <a:t>Management and Resources</a:t>
            </a:r>
            <a:br>
              <a:rPr lang="en-US" noProof="1"/>
            </a:br>
            <a:endParaRPr lang="en-US" noProof="1"/>
          </a:p>
        </p:txBody>
      </p:sp>
      <p:sp>
        <p:nvSpPr>
          <p:cNvPr id="3" name="Espaço Reservado para Conteúdo 2">
            <a:extLst>
              <a:ext uri="{FF2B5EF4-FFF2-40B4-BE49-F238E27FC236}">
                <a16:creationId xmlns:a16="http://schemas.microsoft.com/office/drawing/2014/main" id="{EFA23491-EE5B-4369-8151-EFC29277EF79}"/>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Staff</a:t>
            </a:r>
          </a:p>
          <a:p>
            <a:pPr marL="228600" lvl="1">
              <a:spcBef>
                <a:spcPts val="1000"/>
              </a:spcBef>
            </a:pPr>
            <a:endParaRPr lang="en-US" sz="3200" noProof="1">
              <a:sym typeface="Wingdings" panose="05000000000000000000" pitchFamily="2" charset="2"/>
            </a:endParaRPr>
          </a:p>
          <a:p>
            <a:pPr marL="228600" lvl="1">
              <a:spcBef>
                <a:spcPts val="1000"/>
              </a:spcBef>
            </a:pPr>
            <a:r>
              <a:rPr lang="en-US" sz="3200" noProof="1"/>
              <a:t>Technical Capacity</a:t>
            </a:r>
          </a:p>
          <a:p>
            <a:pPr marL="228600" lvl="1">
              <a:spcBef>
                <a:spcPts val="1000"/>
              </a:spcBef>
            </a:pPr>
            <a:endParaRPr lang="en-US" sz="3200" noProof="1"/>
          </a:p>
          <a:p>
            <a:pPr marL="228600" lvl="1">
              <a:spcBef>
                <a:spcPts val="1000"/>
              </a:spcBef>
            </a:pPr>
            <a:r>
              <a:rPr lang="en-US" sz="3200" noProof="1"/>
              <a:t>Investment in systems</a:t>
            </a:r>
          </a:p>
          <a:p>
            <a:pPr marL="228600" lvl="1">
              <a:spcBef>
                <a:spcPts val="1000"/>
              </a:spcBef>
            </a:pPr>
            <a:endParaRPr lang="en-US" sz="3200" noProof="1">
              <a:sym typeface="Wingdings" panose="05000000000000000000" pitchFamily="2" charset="2"/>
            </a:endParaRPr>
          </a:p>
          <a:p>
            <a:pPr marL="228600" lvl="1">
              <a:spcBef>
                <a:spcPts val="1000"/>
              </a:spcBef>
            </a:pPr>
            <a:r>
              <a:rPr lang="en-US" sz="3200" b="1" noProof="1"/>
              <a:t>Available databases</a:t>
            </a:r>
            <a:endParaRPr lang="en-US" sz="2800" b="1" noProof="1">
              <a:sym typeface="Wingdings" panose="05000000000000000000" pitchFamily="2" charset="2"/>
            </a:endParaRPr>
          </a:p>
          <a:p>
            <a:pPr marL="1051560" lvl="4">
              <a:spcBef>
                <a:spcPts val="1000"/>
              </a:spcBef>
            </a:pPr>
            <a:endParaRPr lang="en-US" sz="2400" noProof="1">
              <a:sym typeface="Wingdings" panose="05000000000000000000" pitchFamily="2" charset="2"/>
            </a:endParaRPr>
          </a:p>
          <a:p>
            <a:pPr marL="822960" lvl="4" indent="0">
              <a:spcBef>
                <a:spcPts val="1000"/>
              </a:spcBef>
              <a:buNone/>
            </a:pPr>
            <a:endParaRPr lang="en-US" sz="2400" noProof="1">
              <a:sym typeface="Wingdings" panose="05000000000000000000" pitchFamily="2" charset="2"/>
            </a:endParaRPr>
          </a:p>
        </p:txBody>
      </p:sp>
    </p:spTree>
    <p:extLst>
      <p:ext uri="{BB962C8B-B14F-4D97-AF65-F5344CB8AC3E}">
        <p14:creationId xmlns:p14="http://schemas.microsoft.com/office/powerpoint/2010/main" val="28507388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2E1F6A-B65B-6985-0E94-A7054B6FD35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7A7D9A9-4DF5-3B6A-1D3B-87A7F4044003}"/>
              </a:ext>
            </a:extLst>
          </p:cNvPr>
          <p:cNvSpPr>
            <a:spLocks noGrp="1"/>
          </p:cNvSpPr>
          <p:nvPr>
            <p:ph type="title"/>
          </p:nvPr>
        </p:nvSpPr>
        <p:spPr/>
        <p:txBody>
          <a:bodyPr>
            <a:normAutofit/>
          </a:bodyPr>
          <a:lstStyle/>
          <a:p>
            <a:r>
              <a:rPr lang="en-US" noProof="1"/>
              <a:t>Examples of inspections - Data</a:t>
            </a:r>
          </a:p>
        </p:txBody>
      </p:sp>
      <p:pic>
        <p:nvPicPr>
          <p:cNvPr id="7" name="Espaço Reservado para Conteúdo 6">
            <a:extLst>
              <a:ext uri="{FF2B5EF4-FFF2-40B4-BE49-F238E27FC236}">
                <a16:creationId xmlns:a16="http://schemas.microsoft.com/office/drawing/2014/main" id="{4CEE4F91-1024-0EDD-8843-F181A7BBE695}"/>
              </a:ext>
            </a:extLst>
          </p:cNvPr>
          <p:cNvPicPr>
            <a:picLocks noGrp="1" noChangeAspect="1"/>
          </p:cNvPicPr>
          <p:nvPr>
            <p:ph idx="1"/>
          </p:nvPr>
        </p:nvPicPr>
        <p:blipFill>
          <a:blip r:embed="rId3"/>
          <a:stretch>
            <a:fillRect/>
          </a:stretch>
        </p:blipFill>
        <p:spPr>
          <a:xfrm>
            <a:off x="1631582" y="1530477"/>
            <a:ext cx="3991076" cy="4491038"/>
          </a:xfrm>
        </p:spPr>
      </p:pic>
      <p:pic>
        <p:nvPicPr>
          <p:cNvPr id="9" name="Imagem 8">
            <a:extLst>
              <a:ext uri="{FF2B5EF4-FFF2-40B4-BE49-F238E27FC236}">
                <a16:creationId xmlns:a16="http://schemas.microsoft.com/office/drawing/2014/main" id="{3F84927A-C1CB-FAA0-62C4-E04132558A48}"/>
              </a:ext>
            </a:extLst>
          </p:cNvPr>
          <p:cNvPicPr>
            <a:picLocks noChangeAspect="1"/>
          </p:cNvPicPr>
          <p:nvPr/>
        </p:nvPicPr>
        <p:blipFill>
          <a:blip r:embed="rId4"/>
          <a:stretch>
            <a:fillRect/>
          </a:stretch>
        </p:blipFill>
        <p:spPr>
          <a:xfrm>
            <a:off x="6265185" y="2807638"/>
            <a:ext cx="5322568" cy="1883234"/>
          </a:xfrm>
          <a:prstGeom prst="rect">
            <a:avLst/>
          </a:prstGeom>
        </p:spPr>
      </p:pic>
    </p:spTree>
    <p:extLst>
      <p:ext uri="{BB962C8B-B14F-4D97-AF65-F5344CB8AC3E}">
        <p14:creationId xmlns:p14="http://schemas.microsoft.com/office/powerpoint/2010/main" val="421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E1D7D-114F-B985-FD96-FCBF52CE5D1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993C8A-C4C5-BE95-FF36-692716867CEA}"/>
              </a:ext>
            </a:extLst>
          </p:cNvPr>
          <p:cNvSpPr>
            <a:spLocks noGrp="1"/>
          </p:cNvSpPr>
          <p:nvPr>
            <p:ph type="title"/>
          </p:nvPr>
        </p:nvSpPr>
        <p:spPr/>
        <p:txBody>
          <a:bodyPr>
            <a:normAutofit/>
          </a:bodyPr>
          <a:lstStyle/>
          <a:p>
            <a:r>
              <a:rPr lang="en-US" noProof="1"/>
              <a:t>Examples of inspections – Data/sustainability</a:t>
            </a:r>
          </a:p>
        </p:txBody>
      </p:sp>
      <p:pic>
        <p:nvPicPr>
          <p:cNvPr id="6" name="Espaço Reservado para Conteúdo 5">
            <a:extLst>
              <a:ext uri="{FF2B5EF4-FFF2-40B4-BE49-F238E27FC236}">
                <a16:creationId xmlns:a16="http://schemas.microsoft.com/office/drawing/2014/main" id="{E4807DCD-F1E1-A74C-8796-801154214769}"/>
              </a:ext>
            </a:extLst>
          </p:cNvPr>
          <p:cNvPicPr>
            <a:picLocks noGrp="1" noChangeAspect="1"/>
          </p:cNvPicPr>
          <p:nvPr>
            <p:ph idx="1"/>
          </p:nvPr>
        </p:nvPicPr>
        <p:blipFill>
          <a:blip r:embed="rId3"/>
          <a:stretch>
            <a:fillRect/>
          </a:stretch>
        </p:blipFill>
        <p:spPr>
          <a:xfrm>
            <a:off x="1666898" y="1621917"/>
            <a:ext cx="3609547" cy="4491038"/>
          </a:xfrm>
        </p:spPr>
      </p:pic>
      <p:pic>
        <p:nvPicPr>
          <p:cNvPr id="9" name="Imagem 8">
            <a:extLst>
              <a:ext uri="{FF2B5EF4-FFF2-40B4-BE49-F238E27FC236}">
                <a16:creationId xmlns:a16="http://schemas.microsoft.com/office/drawing/2014/main" id="{91A264D7-1B47-1513-6BBE-92BC974B828A}"/>
              </a:ext>
            </a:extLst>
          </p:cNvPr>
          <p:cNvPicPr>
            <a:picLocks noChangeAspect="1"/>
          </p:cNvPicPr>
          <p:nvPr/>
        </p:nvPicPr>
        <p:blipFill>
          <a:blip r:embed="rId4"/>
          <a:stretch>
            <a:fillRect/>
          </a:stretch>
        </p:blipFill>
        <p:spPr>
          <a:xfrm>
            <a:off x="6415338" y="1799201"/>
            <a:ext cx="4591691" cy="3753374"/>
          </a:xfrm>
          <a:prstGeom prst="rect">
            <a:avLst/>
          </a:prstGeom>
        </p:spPr>
      </p:pic>
    </p:spTree>
    <p:extLst>
      <p:ext uri="{BB962C8B-B14F-4D97-AF65-F5344CB8AC3E}">
        <p14:creationId xmlns:p14="http://schemas.microsoft.com/office/powerpoint/2010/main" val="147232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5F5A1E-EEB0-34B6-842E-DFE12910AB8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35C686A-BA78-FC2A-A3F2-B232EAF56FBC}"/>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163A11D5-6CD2-D1B6-7BDE-F69010B14218}"/>
              </a:ext>
            </a:extLst>
          </p:cNvPr>
          <p:cNvSpPr>
            <a:spLocks noGrp="1"/>
          </p:cNvSpPr>
          <p:nvPr>
            <p:ph idx="1"/>
          </p:nvPr>
        </p:nvSpPr>
        <p:spPr/>
        <p:txBody>
          <a:bodyPr>
            <a:normAutofit/>
          </a:bodyPr>
          <a:lstStyle/>
          <a:p>
            <a:pPr marL="228600" lvl="1">
              <a:spcBef>
                <a:spcPts val="1000"/>
              </a:spcBef>
            </a:pPr>
            <a:r>
              <a:rPr lang="en-US" sz="3200" noProof="1"/>
              <a:t>Panel Topic</a:t>
            </a:r>
          </a:p>
          <a:p>
            <a:pPr marL="777240" lvl="4">
              <a:spcBef>
                <a:spcPts val="1000"/>
              </a:spcBef>
            </a:pPr>
            <a:r>
              <a:rPr lang="en-US" sz="2800" noProof="1"/>
              <a:t>Innovation in the public sector</a:t>
            </a:r>
          </a:p>
          <a:p>
            <a:pPr marL="777240" lvl="4" fontAlgn="base">
              <a:spcBef>
                <a:spcPts val="1000"/>
              </a:spcBef>
            </a:pPr>
            <a:r>
              <a:rPr lang="en-US" sz="2800" noProof="1"/>
              <a:t>Accounting applied to the public sector</a:t>
            </a:r>
          </a:p>
          <a:p>
            <a:pPr marL="777240" lvl="4" fontAlgn="base">
              <a:spcBef>
                <a:spcPts val="1000"/>
              </a:spcBef>
            </a:pPr>
            <a:r>
              <a:rPr lang="en-US" sz="2800" noProof="1">
                <a:sym typeface="Wingdings" panose="05000000000000000000" pitchFamily="2" charset="2"/>
              </a:rPr>
              <a:t>Financial Audit: real estate</a:t>
            </a:r>
            <a:endParaRPr lang="en-US" sz="2800" noProof="1"/>
          </a:p>
          <a:p>
            <a:pPr marL="777240" lvl="4" fontAlgn="base">
              <a:spcBef>
                <a:spcPts val="1000"/>
              </a:spcBef>
            </a:pPr>
            <a:r>
              <a:rPr lang="en-US" sz="2800" noProof="1"/>
              <a:t>Sustainability / Protection of Public Assets</a:t>
            </a:r>
          </a:p>
          <a:p>
            <a:pPr marL="777240" lvl="4">
              <a:spcBef>
                <a:spcPts val="1000"/>
              </a:spcBef>
            </a:pPr>
            <a:endParaRPr lang="en-US" sz="2400" noProof="1">
              <a:sym typeface="Wingdings" panose="05000000000000000000" pitchFamily="2" charset="2"/>
            </a:endParaRPr>
          </a:p>
          <a:p>
            <a:pPr marL="777240" lvl="4">
              <a:spcBef>
                <a:spcPts val="1000"/>
              </a:spcBef>
            </a:pPr>
            <a:endParaRPr lang="en-US" sz="2400" noProof="1">
              <a:sym typeface="Wingdings" panose="05000000000000000000" pitchFamily="2" charset="2"/>
            </a:endParaRPr>
          </a:p>
          <a:p>
            <a:pPr marL="777240" lvl="4">
              <a:spcBef>
                <a:spcPts val="1000"/>
              </a:spcBef>
            </a:pPr>
            <a:endParaRPr lang="en-US" sz="2400" noProof="1">
              <a:sym typeface="Wingdings" panose="05000000000000000000" pitchFamily="2" charset="2"/>
            </a:endParaRPr>
          </a:p>
          <a:p>
            <a:pPr marL="411480" lvl="2">
              <a:spcBef>
                <a:spcPts val="1000"/>
              </a:spcBef>
            </a:pPr>
            <a:endParaRPr lang="en-US" sz="2400" noProof="1"/>
          </a:p>
          <a:p>
            <a:pPr marL="685800" lvl="2">
              <a:spcBef>
                <a:spcPts val="1000"/>
              </a:spcBef>
            </a:pP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30158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4FEE5-9E5D-6410-281F-CE360BA76D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AA3FBF0-5542-409B-B728-A89268D4D06E}"/>
              </a:ext>
            </a:extLst>
          </p:cNvPr>
          <p:cNvSpPr>
            <a:spLocks noGrp="1"/>
          </p:cNvSpPr>
          <p:nvPr>
            <p:ph type="title"/>
          </p:nvPr>
        </p:nvSpPr>
        <p:spPr/>
        <p:txBody>
          <a:bodyPr>
            <a:normAutofit/>
          </a:bodyPr>
          <a:lstStyle/>
          <a:p>
            <a:r>
              <a:rPr lang="en-US" noProof="1"/>
              <a:t>Examples of inspections - Data</a:t>
            </a:r>
          </a:p>
        </p:txBody>
      </p:sp>
      <p:pic>
        <p:nvPicPr>
          <p:cNvPr id="9" name="Espaço Reservado para Conteúdo 8">
            <a:extLst>
              <a:ext uri="{FF2B5EF4-FFF2-40B4-BE49-F238E27FC236}">
                <a16:creationId xmlns:a16="http://schemas.microsoft.com/office/drawing/2014/main" id="{4CFACE90-9580-3C41-62C9-07998C8EF83E}"/>
              </a:ext>
            </a:extLst>
          </p:cNvPr>
          <p:cNvPicPr>
            <a:picLocks noGrp="1" noChangeAspect="1"/>
          </p:cNvPicPr>
          <p:nvPr>
            <p:ph idx="1"/>
          </p:nvPr>
        </p:nvPicPr>
        <p:blipFill>
          <a:blip r:embed="rId3"/>
          <a:stretch>
            <a:fillRect/>
          </a:stretch>
        </p:blipFill>
        <p:spPr>
          <a:xfrm>
            <a:off x="1576349" y="1731645"/>
            <a:ext cx="3534613" cy="4491038"/>
          </a:xfrm>
        </p:spPr>
      </p:pic>
      <p:pic>
        <p:nvPicPr>
          <p:cNvPr id="11" name="Imagem 10">
            <a:extLst>
              <a:ext uri="{FF2B5EF4-FFF2-40B4-BE49-F238E27FC236}">
                <a16:creationId xmlns:a16="http://schemas.microsoft.com/office/drawing/2014/main" id="{8A4810BB-2737-579D-F9D6-B4117C272488}"/>
              </a:ext>
            </a:extLst>
          </p:cNvPr>
          <p:cNvPicPr>
            <a:picLocks noChangeAspect="1"/>
          </p:cNvPicPr>
          <p:nvPr/>
        </p:nvPicPr>
        <p:blipFill>
          <a:blip r:embed="rId4"/>
          <a:stretch>
            <a:fillRect/>
          </a:stretch>
        </p:blipFill>
        <p:spPr>
          <a:xfrm>
            <a:off x="5382659" y="2127031"/>
            <a:ext cx="6055683" cy="3213065"/>
          </a:xfrm>
          <a:prstGeom prst="rect">
            <a:avLst/>
          </a:prstGeom>
        </p:spPr>
      </p:pic>
    </p:spTree>
    <p:extLst>
      <p:ext uri="{BB962C8B-B14F-4D97-AF65-F5344CB8AC3E}">
        <p14:creationId xmlns:p14="http://schemas.microsoft.com/office/powerpoint/2010/main" val="1688787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C1225-E554-C118-92DC-BC9CF5FFBD00}"/>
            </a:ext>
          </a:extLst>
        </p:cNvPr>
        <p:cNvGrpSpPr/>
        <p:nvPr/>
      </p:nvGrpSpPr>
      <p:grpSpPr>
        <a:xfrm>
          <a:off x="0" y="0"/>
          <a:ext cx="0" cy="0"/>
          <a:chOff x="0" y="0"/>
          <a:chExt cx="0" cy="0"/>
        </a:xfrm>
      </p:grpSpPr>
      <p:sp>
        <p:nvSpPr>
          <p:cNvPr id="4" name="Espaço Reservado para Conteúdo 3">
            <a:extLst>
              <a:ext uri="{FF2B5EF4-FFF2-40B4-BE49-F238E27FC236}">
                <a16:creationId xmlns:a16="http://schemas.microsoft.com/office/drawing/2014/main" id="{2FAE6DCB-707D-6EC2-8E4E-56E795C485AE}"/>
              </a:ext>
            </a:extLst>
          </p:cNvPr>
          <p:cNvSpPr>
            <a:spLocks noGrp="1"/>
          </p:cNvSpPr>
          <p:nvPr>
            <p:ph idx="1"/>
          </p:nvPr>
        </p:nvSpPr>
        <p:spPr/>
        <p:txBody>
          <a:bodyPr/>
          <a:lstStyle/>
          <a:p>
            <a:pPr marL="0" indent="0" algn="just">
              <a:buNone/>
            </a:pPr>
            <a:r>
              <a:rPr lang="en-US" sz="2800" noProof="1"/>
              <a:t>How financial auditing can be an inducer in the search and reception of essential government data to undertake effective inspections.</a:t>
            </a:r>
            <a:endParaRPr lang="en-US" sz="2800" noProof="1">
              <a:sym typeface="Wingdings" panose="05000000000000000000" pitchFamily="2" charset="2"/>
            </a:endParaRPr>
          </a:p>
          <a:p>
            <a:endParaRPr lang="en-US" noProof="1"/>
          </a:p>
        </p:txBody>
      </p:sp>
      <p:sp>
        <p:nvSpPr>
          <p:cNvPr id="2" name="Título 1">
            <a:extLst>
              <a:ext uri="{FF2B5EF4-FFF2-40B4-BE49-F238E27FC236}">
                <a16:creationId xmlns:a16="http://schemas.microsoft.com/office/drawing/2014/main" id="{6E9AF610-0F78-F2F8-BCB3-F32032E94ACD}"/>
              </a:ext>
            </a:extLst>
          </p:cNvPr>
          <p:cNvSpPr>
            <a:spLocks noGrp="1"/>
          </p:cNvSpPr>
          <p:nvPr>
            <p:ph type="title"/>
          </p:nvPr>
        </p:nvSpPr>
        <p:spPr/>
        <p:txBody>
          <a:bodyPr>
            <a:normAutofit/>
          </a:bodyPr>
          <a:lstStyle/>
          <a:p>
            <a:r>
              <a:rPr lang="en-US" sz="3600" noProof="1"/>
              <a:t>Financial Audit</a:t>
            </a:r>
          </a:p>
        </p:txBody>
      </p:sp>
    </p:spTree>
    <p:extLst>
      <p:ext uri="{BB962C8B-B14F-4D97-AF65-F5344CB8AC3E}">
        <p14:creationId xmlns:p14="http://schemas.microsoft.com/office/powerpoint/2010/main" val="18229984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BE95-5BD0-8BA5-5274-C19B18DB57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ADDC5B-4F80-562A-26DD-1BB104D2C46A}"/>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585E6805-4FE2-1C36-2749-8D7A24D84D4F}"/>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Financial Audit – Scoping</a:t>
            </a:r>
          </a:p>
          <a:p>
            <a:pPr marL="594360" lvl="3">
              <a:spcBef>
                <a:spcPts val="1000"/>
              </a:spcBef>
            </a:pPr>
            <a:r>
              <a:rPr lang="en-US" sz="2800" noProof="1">
                <a:sym typeface="Wingdings" panose="05000000000000000000" pitchFamily="2" charset="2"/>
              </a:rPr>
              <a:t>Asset verification:</a:t>
            </a:r>
          </a:p>
          <a:p>
            <a:pPr marL="1051560" lvl="4">
              <a:spcBef>
                <a:spcPts val="1000"/>
              </a:spcBef>
            </a:pPr>
            <a:r>
              <a:rPr lang="en-US" sz="2400" noProof="1">
                <a:sym typeface="Wingdings" panose="05000000000000000000" pitchFamily="2" charset="2"/>
              </a:rPr>
              <a:t>Land (Squares, parks, etc.) and other plots of land</a:t>
            </a:r>
          </a:p>
          <a:p>
            <a:pPr marL="1051560" lvl="4">
              <a:spcBef>
                <a:spcPts val="1000"/>
              </a:spcBef>
            </a:pPr>
            <a:r>
              <a:rPr lang="en-US" sz="2400" noProof="1">
                <a:sym typeface="Wingdings" panose="05000000000000000000" pitchFamily="2" charset="2"/>
              </a:rPr>
              <a:t>Buildings/Buildings</a:t>
            </a:r>
          </a:p>
          <a:p>
            <a:pPr marL="1051560" lvl="4">
              <a:spcBef>
                <a:spcPts val="1000"/>
              </a:spcBef>
            </a:pPr>
            <a:r>
              <a:rPr lang="en-US" sz="2400" noProof="1">
                <a:sym typeface="Wingdings" panose="05000000000000000000" pitchFamily="2" charset="2"/>
              </a:rPr>
              <a:t>Goods for Common Use of the People</a:t>
            </a:r>
          </a:p>
        </p:txBody>
      </p:sp>
      <p:sp>
        <p:nvSpPr>
          <p:cNvPr id="5" name="Espaço Reservado para Conteúdo 2">
            <a:extLst>
              <a:ext uri="{FF2B5EF4-FFF2-40B4-BE49-F238E27FC236}">
                <a16:creationId xmlns:a16="http://schemas.microsoft.com/office/drawing/2014/main" id="{23658752-2323-59E1-0F80-1E2F44201C86}"/>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317643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FC890-C5B6-67E3-9EF0-7CCBE99896C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15CA868-C2BE-F22F-4EF7-5E0A7B0E3B49}"/>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288BE6D0-2F1A-0A91-E237-725F24EB34B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Financial Audit – Scoping</a:t>
            </a:r>
          </a:p>
          <a:p>
            <a:pPr marL="594360" lvl="3" algn="just">
              <a:spcBef>
                <a:spcPts val="1000"/>
              </a:spcBef>
            </a:pPr>
            <a:r>
              <a:rPr lang="en-US" sz="2800" noProof="1">
                <a:sym typeface="Wingdings" panose="05000000000000000000" pitchFamily="2" charset="2"/>
              </a:rPr>
              <a:t>What characteristics are directly associated (correlated) with the economic value of an empty lot (without buildings)?</a:t>
            </a:r>
          </a:p>
          <a:p>
            <a:pPr marL="1051560" lvl="4">
              <a:spcBef>
                <a:spcPts val="1000"/>
              </a:spcBef>
            </a:pPr>
            <a:r>
              <a:rPr lang="en-US" sz="2400" noProof="1">
                <a:sym typeface="Wingdings" panose="05000000000000000000" pitchFamily="2" charset="2"/>
              </a:rPr>
              <a:t>Area (m2)</a:t>
            </a:r>
          </a:p>
          <a:p>
            <a:pPr marL="1051560" lvl="4">
              <a:spcBef>
                <a:spcPts val="1000"/>
              </a:spcBef>
            </a:pPr>
            <a:r>
              <a:rPr lang="en-US" sz="2400" noProof="1">
                <a:sym typeface="Wingdings" panose="05000000000000000000" pitchFamily="2" charset="2"/>
              </a:rPr>
              <a:t>Location (neighborhood, avenue, zip code, etc.)</a:t>
            </a:r>
          </a:p>
          <a:p>
            <a:pPr marL="1051560" lvl="4">
              <a:spcBef>
                <a:spcPts val="1000"/>
              </a:spcBef>
            </a:pPr>
            <a:r>
              <a:rPr lang="en-US" sz="2400" noProof="1">
                <a:sym typeface="Wingdings" panose="05000000000000000000" pitchFamily="2" charset="2"/>
              </a:rPr>
              <a:t>Slope plan/existence</a:t>
            </a:r>
          </a:p>
          <a:p>
            <a:pPr marL="1051560" lvl="4">
              <a:spcBef>
                <a:spcPts val="1000"/>
              </a:spcBef>
            </a:pPr>
            <a:r>
              <a:rPr lang="en-US" sz="2400" noProof="1">
                <a:sym typeface="Wingdings" panose="05000000000000000000" pitchFamily="2" charset="2"/>
              </a:rPr>
              <a:t>Destination of use (what can be built on site)</a:t>
            </a:r>
          </a:p>
          <a:p>
            <a:pPr marL="1051560" lvl="4">
              <a:spcBef>
                <a:spcPts val="1000"/>
              </a:spcBef>
            </a:pPr>
            <a:r>
              <a:rPr lang="en-US" sz="2400" noProof="1">
                <a:sym typeface="Wingdings" panose="05000000000000000000" pitchFamily="2" charset="2"/>
              </a:rPr>
              <a:t>Etc...</a:t>
            </a:r>
          </a:p>
        </p:txBody>
      </p:sp>
      <p:sp>
        <p:nvSpPr>
          <p:cNvPr id="5" name="Espaço Reservado para Conteúdo 2">
            <a:extLst>
              <a:ext uri="{FF2B5EF4-FFF2-40B4-BE49-F238E27FC236}">
                <a16:creationId xmlns:a16="http://schemas.microsoft.com/office/drawing/2014/main" id="{D1EBA670-083D-5898-0CA1-F69EF36779E2}"/>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078280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7EB21B-4189-568C-667D-5F1404595D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52F59D8-A616-20E2-93DD-8A79712E342C}"/>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8902B807-4545-9812-2414-6BDB07E640A7}"/>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Financial Audit – Scoping</a:t>
            </a:r>
          </a:p>
          <a:p>
            <a:pPr marL="594360" lvl="3" algn="just">
              <a:spcBef>
                <a:spcPts val="1000"/>
              </a:spcBef>
            </a:pPr>
            <a:r>
              <a:rPr lang="en-US" sz="2800" noProof="1">
                <a:sym typeface="Wingdings" panose="05000000000000000000" pitchFamily="2" charset="2"/>
              </a:rPr>
              <a:t>Impossible to establish an exact economic reference value</a:t>
            </a:r>
          </a:p>
          <a:p>
            <a:pPr marL="1051560" lvl="4">
              <a:spcBef>
                <a:spcPts val="1000"/>
              </a:spcBef>
            </a:pPr>
            <a:r>
              <a:rPr lang="en-US" sz="2400" noProof="1">
                <a:sym typeface="Wingdings" panose="05000000000000000000" pitchFamily="2" charset="2"/>
              </a:rPr>
              <a:t>Reference value: compare against the accounting value</a:t>
            </a:r>
          </a:p>
          <a:p>
            <a:pPr marL="1051560" lvl="4">
              <a:spcBef>
                <a:spcPts val="1000"/>
              </a:spcBef>
            </a:pPr>
            <a:r>
              <a:rPr lang="en-US" sz="2400" noProof="1">
                <a:sym typeface="Wingdings" panose="05000000000000000000" pitchFamily="2" charset="2"/>
              </a:rPr>
              <a:t>Approximations/models/analysis tools (Data Analytics)</a:t>
            </a:r>
          </a:p>
        </p:txBody>
      </p:sp>
      <p:sp>
        <p:nvSpPr>
          <p:cNvPr id="5" name="Espaço Reservado para Conteúdo 2">
            <a:extLst>
              <a:ext uri="{FF2B5EF4-FFF2-40B4-BE49-F238E27FC236}">
                <a16:creationId xmlns:a16="http://schemas.microsoft.com/office/drawing/2014/main" id="{AFF604E7-0791-CEDC-3E82-C0FC08C581E3}"/>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42422414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F812A-8B9D-C032-1A56-ED0C09FEAEC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9A92D06-A41B-1CA0-FDAC-70929DA288EC}"/>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25D5BEC8-4673-4833-981A-C52FC7CFF022}"/>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Financial Audit – Scoping</a:t>
            </a:r>
          </a:p>
          <a:p>
            <a:pPr marL="594360" lvl="3" algn="just">
              <a:spcBef>
                <a:spcPts val="1000"/>
              </a:spcBef>
            </a:pPr>
            <a:r>
              <a:rPr lang="en-US" sz="2800" noProof="1">
                <a:latin typeface="Aptos (Corpo)"/>
                <a:sym typeface="Wingdings" panose="05000000000000000000" pitchFamily="2" charset="2"/>
              </a:rPr>
              <a:t>What about buildings/buildings?</a:t>
            </a:r>
          </a:p>
          <a:p>
            <a:pPr marL="1051560" lvl="4">
              <a:spcBef>
                <a:spcPts val="1000"/>
              </a:spcBef>
            </a:pPr>
            <a:r>
              <a:rPr lang="en-US" sz="2400" noProof="1">
                <a:latin typeface="Aptos (Corpo)"/>
                <a:sym typeface="Wingdings" panose="05000000000000000000" pitchFamily="2" charset="2"/>
              </a:rPr>
              <a:t>Age of construction/state of conservation</a:t>
            </a:r>
          </a:p>
          <a:p>
            <a:pPr marL="1051560" lvl="4">
              <a:spcBef>
                <a:spcPts val="1000"/>
              </a:spcBef>
            </a:pPr>
            <a:r>
              <a:rPr lang="en-US" sz="2400" noProof="1">
                <a:latin typeface="Aptos (Corpo)"/>
                <a:sym typeface="Wingdings" panose="05000000000000000000" pitchFamily="2" charset="2"/>
              </a:rPr>
              <a:t>Carrying out renovation</a:t>
            </a:r>
          </a:p>
          <a:p>
            <a:pPr marL="1051560" lvl="4">
              <a:spcBef>
                <a:spcPts val="1000"/>
              </a:spcBef>
            </a:pPr>
            <a:r>
              <a:rPr lang="en-US" sz="2400" noProof="1">
                <a:latin typeface="Aptos (Corpo)"/>
                <a:sym typeface="Wingdings" panose="05000000000000000000" pitchFamily="2" charset="2"/>
              </a:rPr>
              <a:t>Architecture</a:t>
            </a:r>
          </a:p>
          <a:p>
            <a:pPr marL="1051560" lvl="4">
              <a:spcBef>
                <a:spcPts val="1000"/>
              </a:spcBef>
            </a:pPr>
            <a:r>
              <a:rPr lang="en-US" sz="2400" noProof="1">
                <a:latin typeface="Aptos (Corpo)"/>
                <a:sym typeface="Wingdings" panose="05000000000000000000" pitchFamily="2" charset="2"/>
              </a:rPr>
              <a:t>Material/Finish Quality</a:t>
            </a:r>
          </a:p>
          <a:p>
            <a:pPr marL="1051560" lvl="4">
              <a:spcBef>
                <a:spcPts val="1000"/>
              </a:spcBef>
            </a:pPr>
            <a:r>
              <a:rPr lang="en-US" sz="2400" noProof="1">
                <a:latin typeface="Aptos (Corpo)"/>
                <a:sym typeface="Wingdings" panose="05000000000000000000" pitchFamily="2" charset="2"/>
              </a:rPr>
              <a:t>Destination of use (allowed business)</a:t>
            </a:r>
          </a:p>
          <a:p>
            <a:pPr marL="1051560" lvl="4">
              <a:spcBef>
                <a:spcPts val="1000"/>
              </a:spcBef>
            </a:pPr>
            <a:r>
              <a:rPr lang="en-US" sz="2400" noProof="1">
                <a:latin typeface="Aptos (Corpo)"/>
                <a:sym typeface="Wingdings" panose="05000000000000000000" pitchFamily="2" charset="2"/>
              </a:rPr>
              <a:t>Etc...</a:t>
            </a:r>
          </a:p>
          <a:p>
            <a:pPr marL="1051560" lvl="4">
              <a:spcBef>
                <a:spcPts val="1000"/>
              </a:spcBef>
            </a:pPr>
            <a:r>
              <a:rPr lang="en-US" sz="2400" noProof="1">
                <a:latin typeface="Aptos (Corpo)"/>
                <a:sym typeface="Wingdings" panose="05000000000000000000" pitchFamily="2" charset="2"/>
              </a:rPr>
              <a:t>+ Land</a:t>
            </a:r>
          </a:p>
        </p:txBody>
      </p:sp>
      <p:sp>
        <p:nvSpPr>
          <p:cNvPr id="5" name="Espaço Reservado para Conteúdo 2">
            <a:extLst>
              <a:ext uri="{FF2B5EF4-FFF2-40B4-BE49-F238E27FC236}">
                <a16:creationId xmlns:a16="http://schemas.microsoft.com/office/drawing/2014/main" id="{F0C6C827-0F26-CB20-844D-9294FCB2B47E}"/>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0096689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8A6E8-99EA-5FE0-6B85-AA2E1C39813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5D9AE7-5045-9C3D-2440-EB6ABADAD134}"/>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3B375E83-E36C-E25A-1355-FCEF6E893313}"/>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Financial Audit – Scoping</a:t>
            </a:r>
          </a:p>
          <a:p>
            <a:pPr marL="594360" lvl="3" algn="just">
              <a:spcBef>
                <a:spcPts val="1000"/>
              </a:spcBef>
            </a:pPr>
            <a:r>
              <a:rPr lang="en-US" sz="2800" noProof="1">
                <a:latin typeface="Aptos (Corpo)"/>
                <a:sym typeface="Wingdings" panose="05000000000000000000" pitchFamily="2" charset="2"/>
              </a:rPr>
              <a:t>What about buildings/buildings?</a:t>
            </a:r>
          </a:p>
          <a:p>
            <a:pPr marL="1051560" lvl="4">
              <a:spcBef>
                <a:spcPts val="1000"/>
              </a:spcBef>
            </a:pPr>
            <a:r>
              <a:rPr lang="en-US" sz="2400" noProof="1">
                <a:sym typeface="Wingdings" panose="05000000000000000000" pitchFamily="2" charset="2"/>
              </a:rPr>
              <a:t>Age of construction/state of conservation</a:t>
            </a:r>
          </a:p>
          <a:p>
            <a:pPr marL="1051560" lvl="4">
              <a:spcBef>
                <a:spcPts val="1000"/>
              </a:spcBef>
            </a:pPr>
            <a:r>
              <a:rPr lang="en-US" sz="2400" noProof="1">
                <a:sym typeface="Wingdings" panose="05000000000000000000" pitchFamily="2" charset="2"/>
              </a:rPr>
              <a:t>Carrying out renovation</a:t>
            </a:r>
          </a:p>
          <a:p>
            <a:pPr marL="1051560" lvl="4">
              <a:spcBef>
                <a:spcPts val="1000"/>
              </a:spcBef>
            </a:pPr>
            <a:r>
              <a:rPr lang="en-US" sz="2400" noProof="1">
                <a:sym typeface="Wingdings" panose="05000000000000000000" pitchFamily="2" charset="2"/>
              </a:rPr>
              <a:t>Architecture</a:t>
            </a:r>
          </a:p>
          <a:p>
            <a:pPr marL="1051560" lvl="4">
              <a:spcBef>
                <a:spcPts val="1000"/>
              </a:spcBef>
            </a:pPr>
            <a:r>
              <a:rPr lang="en-US" sz="2400" noProof="1">
                <a:sym typeface="Wingdings" panose="05000000000000000000" pitchFamily="2" charset="2"/>
              </a:rPr>
              <a:t>Material/Finish Quality</a:t>
            </a:r>
          </a:p>
          <a:p>
            <a:pPr marL="1051560" lvl="4">
              <a:spcBef>
                <a:spcPts val="1000"/>
              </a:spcBef>
            </a:pPr>
            <a:r>
              <a:rPr lang="en-US" sz="2400" noProof="1">
                <a:sym typeface="Wingdings" panose="05000000000000000000" pitchFamily="2" charset="2"/>
              </a:rPr>
              <a:t>Destination of use (allowed business)</a:t>
            </a:r>
          </a:p>
          <a:p>
            <a:pPr marL="1051560" lvl="4">
              <a:spcBef>
                <a:spcPts val="1000"/>
              </a:spcBef>
            </a:pPr>
            <a:r>
              <a:rPr lang="en-US" sz="2400" noProof="1">
                <a:sym typeface="Wingdings" panose="05000000000000000000" pitchFamily="2" charset="2"/>
              </a:rPr>
              <a:t>Etc...</a:t>
            </a:r>
          </a:p>
          <a:p>
            <a:pPr marL="1051560" lvl="4">
              <a:spcBef>
                <a:spcPts val="1000"/>
              </a:spcBef>
            </a:pPr>
            <a:r>
              <a:rPr lang="en-US" sz="2400" noProof="1">
                <a:sym typeface="Wingdings" panose="05000000000000000000" pitchFamily="2" charset="2"/>
              </a:rPr>
              <a:t>+ Land</a:t>
            </a:r>
          </a:p>
        </p:txBody>
      </p:sp>
      <p:sp>
        <p:nvSpPr>
          <p:cNvPr id="5" name="Espaço Reservado para Conteúdo 2">
            <a:extLst>
              <a:ext uri="{FF2B5EF4-FFF2-40B4-BE49-F238E27FC236}">
                <a16:creationId xmlns:a16="http://schemas.microsoft.com/office/drawing/2014/main" id="{347EFEF4-0915-4490-1814-A73466BCF98E}"/>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
        <p:nvSpPr>
          <p:cNvPr id="4" name="Retângulo 3">
            <a:extLst>
              <a:ext uri="{FF2B5EF4-FFF2-40B4-BE49-F238E27FC236}">
                <a16:creationId xmlns:a16="http://schemas.microsoft.com/office/drawing/2014/main" id="{CD212223-9582-37AF-87D8-252FD00A55F4}"/>
              </a:ext>
            </a:extLst>
          </p:cNvPr>
          <p:cNvSpPr/>
          <p:nvPr/>
        </p:nvSpPr>
        <p:spPr>
          <a:xfrm>
            <a:off x="1210113" y="2286805"/>
            <a:ext cx="6629400" cy="3648454"/>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6" name="Conector reto 5">
            <a:extLst>
              <a:ext uri="{FF2B5EF4-FFF2-40B4-BE49-F238E27FC236}">
                <a16:creationId xmlns:a16="http://schemas.microsoft.com/office/drawing/2014/main" id="{729BA41D-203F-31D5-FB08-8EABF1349361}"/>
              </a:ext>
            </a:extLst>
          </p:cNvPr>
          <p:cNvCxnSpPr>
            <a:cxnSpLocks/>
          </p:cNvCxnSpPr>
          <p:nvPr/>
        </p:nvCxnSpPr>
        <p:spPr>
          <a:xfrm>
            <a:off x="2729053" y="2388965"/>
            <a:ext cx="3054096" cy="3326892"/>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Conector reto 6">
            <a:extLst>
              <a:ext uri="{FF2B5EF4-FFF2-40B4-BE49-F238E27FC236}">
                <a16:creationId xmlns:a16="http://schemas.microsoft.com/office/drawing/2014/main" id="{CA95F9B6-0B4B-C389-B04B-EFE380EA2C50}"/>
              </a:ext>
            </a:extLst>
          </p:cNvPr>
          <p:cNvCxnSpPr>
            <a:cxnSpLocks/>
          </p:cNvCxnSpPr>
          <p:nvPr/>
        </p:nvCxnSpPr>
        <p:spPr>
          <a:xfrm flipH="1">
            <a:off x="2681809" y="2468880"/>
            <a:ext cx="3148584" cy="328430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Espaço Reservado para Conteúdo 2">
            <a:extLst>
              <a:ext uri="{FF2B5EF4-FFF2-40B4-BE49-F238E27FC236}">
                <a16:creationId xmlns:a16="http://schemas.microsoft.com/office/drawing/2014/main" id="{8D6E0D78-137B-2EAA-DCC3-BE3174B5F4BC}"/>
              </a:ext>
            </a:extLst>
          </p:cNvPr>
          <p:cNvSpPr txBox="1">
            <a:spLocks/>
          </p:cNvSpPr>
          <p:nvPr/>
        </p:nvSpPr>
        <p:spPr>
          <a:xfrm>
            <a:off x="8162908" y="2635245"/>
            <a:ext cx="3508248" cy="2139525"/>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685800" lvl="2" indent="-457200">
              <a:spcBef>
                <a:spcPts val="1000"/>
              </a:spcBef>
              <a:buFont typeface="+mj-lt"/>
              <a:buAutoNum type="arabicParenR"/>
            </a:pPr>
            <a:r>
              <a:rPr lang="en-US" sz="2600" noProof="1">
                <a:sym typeface="Wingdings" panose="05000000000000000000" pitchFamily="2" charset="2"/>
              </a:rPr>
              <a:t>Even more complex analysis</a:t>
            </a:r>
          </a:p>
          <a:p>
            <a:pPr marL="685800" lvl="2" indent="-457200">
              <a:spcBef>
                <a:spcPts val="1000"/>
              </a:spcBef>
              <a:buFont typeface="+mj-lt"/>
              <a:buAutoNum type="arabicParenR"/>
            </a:pPr>
            <a:r>
              <a:rPr lang="en-US" sz="2600" noProof="1">
                <a:sym typeface="Wingdings" panose="05000000000000000000" pitchFamily="2" charset="2"/>
              </a:rPr>
              <a:t>Accounting already has a simpler solution for buildings/buildings: depreciation</a:t>
            </a:r>
          </a:p>
          <a:p>
            <a:pPr marL="0" indent="0" algn="just">
              <a:lnSpc>
                <a:spcPct val="100000"/>
              </a:lnSpc>
              <a:spcAft>
                <a:spcPts val="1200"/>
              </a:spcAft>
              <a:buFont typeface="Calibri" panose="020F0502020204030204" pitchFamily="34" charset="0"/>
              <a:buNone/>
            </a:pPr>
            <a:endParaRPr lang="en-US" sz="2400" noProof="1">
              <a:latin typeface="Arial" panose="020B0604020202020204" pitchFamily="34" charset="0"/>
              <a:cs typeface="Arial" panose="020B0604020202020204" pitchFamily="34" charset="0"/>
            </a:endParaRPr>
          </a:p>
        </p:txBody>
      </p:sp>
      <p:cxnSp>
        <p:nvCxnSpPr>
          <p:cNvPr id="20" name="Conector de Seta Reta 19">
            <a:extLst>
              <a:ext uri="{FF2B5EF4-FFF2-40B4-BE49-F238E27FC236}">
                <a16:creationId xmlns:a16="http://schemas.microsoft.com/office/drawing/2014/main" id="{A2101D85-545A-3890-6740-F14175CA2679}"/>
              </a:ext>
            </a:extLst>
          </p:cNvPr>
          <p:cNvCxnSpPr>
            <a:cxnSpLocks/>
          </p:cNvCxnSpPr>
          <p:nvPr/>
        </p:nvCxnSpPr>
        <p:spPr>
          <a:xfrm>
            <a:off x="9538513" y="4659239"/>
            <a:ext cx="378519" cy="33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2057773B-D098-12F3-C100-73DA2BE18C68}"/>
              </a:ext>
            </a:extLst>
          </p:cNvPr>
          <p:cNvSpPr txBox="1"/>
          <p:nvPr/>
        </p:nvSpPr>
        <p:spPr>
          <a:xfrm>
            <a:off x="8791534" y="4982281"/>
            <a:ext cx="3130957" cy="461665"/>
          </a:xfrm>
          <a:prstGeom prst="rect">
            <a:avLst/>
          </a:prstGeom>
          <a:noFill/>
        </p:spPr>
        <p:txBody>
          <a:bodyPr wrap="square" rtlCol="0">
            <a:spAutoFit/>
          </a:bodyPr>
          <a:lstStyle/>
          <a:p>
            <a:pPr algn="just"/>
            <a:r>
              <a:rPr lang="en-US" sz="2400" noProof="1">
                <a:solidFill>
                  <a:schemeClr val="tx1">
                    <a:lumMod val="75000"/>
                    <a:lumOff val="25000"/>
                  </a:schemeClr>
                </a:solidFill>
              </a:rPr>
              <a:t>And the </a:t>
            </a:r>
            <a:r>
              <a:rPr lang="en-US" sz="2400" b="1" noProof="1">
                <a:solidFill>
                  <a:schemeClr val="tx1">
                    <a:lumMod val="75000"/>
                    <a:lumOff val="25000"/>
                  </a:schemeClr>
                </a:solidFill>
              </a:rPr>
              <a:t>land</a:t>
            </a:r>
            <a:r>
              <a:rPr lang="en-US" sz="2400" noProof="1">
                <a:solidFill>
                  <a:schemeClr val="tx1">
                    <a:lumMod val="75000"/>
                    <a:lumOff val="25000"/>
                  </a:schemeClr>
                </a:solidFill>
              </a:rPr>
              <a:t> part?</a:t>
            </a:r>
          </a:p>
        </p:txBody>
      </p:sp>
      <p:sp>
        <p:nvSpPr>
          <p:cNvPr id="22" name="Seta: para a Direita 21">
            <a:extLst>
              <a:ext uri="{FF2B5EF4-FFF2-40B4-BE49-F238E27FC236}">
                <a16:creationId xmlns:a16="http://schemas.microsoft.com/office/drawing/2014/main" id="{1A01AEB1-B781-859E-FEB0-575576BE046D}"/>
              </a:ext>
            </a:extLst>
          </p:cNvPr>
          <p:cNvSpPr/>
          <p:nvPr/>
        </p:nvSpPr>
        <p:spPr>
          <a:xfrm>
            <a:off x="7853354" y="3220470"/>
            <a:ext cx="365760" cy="83194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Tree>
    <p:extLst>
      <p:ext uri="{BB962C8B-B14F-4D97-AF65-F5344CB8AC3E}">
        <p14:creationId xmlns:p14="http://schemas.microsoft.com/office/powerpoint/2010/main" val="184254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88DB9-D023-5CE6-C248-F3C2A4861C0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874D49D-3622-CF22-376F-154F1A7BAC97}"/>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9D870EBA-D14F-D61D-7BCB-22803D43FAC3}"/>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Financial Audit – Scoping</a:t>
            </a:r>
          </a:p>
          <a:p>
            <a:pPr marL="594360" lvl="3" algn="just">
              <a:spcBef>
                <a:spcPts val="1000"/>
              </a:spcBef>
            </a:pPr>
            <a:r>
              <a:rPr lang="en-US" sz="2800" noProof="1">
                <a:latin typeface="Aptos (Corpo)"/>
                <a:sym typeface="Wingdings" panose="05000000000000000000" pitchFamily="2" charset="2"/>
              </a:rPr>
              <a:t>Eliminate the scope only for the terrain cutout</a:t>
            </a:r>
          </a:p>
          <a:p>
            <a:pPr marL="594360" lvl="3" algn="just">
              <a:spcBef>
                <a:spcPts val="1000"/>
              </a:spcBef>
            </a:pPr>
            <a:r>
              <a:rPr lang="en-US" sz="2800" noProof="1">
                <a:latin typeface="Aptos (Corpo)"/>
              </a:rPr>
              <a:t>ISA 17 – Fixed Assets:</a:t>
            </a:r>
          </a:p>
          <a:p>
            <a:pPr marL="365760" lvl="3" indent="0" algn="just">
              <a:spcBef>
                <a:spcPts val="1000"/>
              </a:spcBef>
              <a:buNone/>
            </a:pPr>
            <a:r>
              <a:rPr lang="en-US" sz="2800" i="1" noProof="1">
                <a:latin typeface="Aptos (Corpo)"/>
              </a:rPr>
              <a:t>74. </a:t>
            </a:r>
            <a:r>
              <a:rPr lang="en-US" sz="2800" i="1" u="sng" noProof="1">
                <a:latin typeface="Aptos (Corpo)"/>
              </a:rPr>
              <a:t>Land</a:t>
            </a:r>
            <a:r>
              <a:rPr lang="en-US" sz="2800" i="1" noProof="1">
                <a:latin typeface="Aptos (Corpo)"/>
              </a:rPr>
              <a:t> and </a:t>
            </a:r>
            <a:r>
              <a:rPr lang="en-US" sz="2800" i="1" u="sng" noProof="1">
                <a:latin typeface="Aptos (Corpo)"/>
              </a:rPr>
              <a:t>buildings</a:t>
            </a:r>
            <a:r>
              <a:rPr lang="en-US" sz="2800" i="1" noProof="1">
                <a:latin typeface="Aptos (Corpo)"/>
              </a:rPr>
              <a:t> are </a:t>
            </a:r>
            <a:r>
              <a:rPr lang="en-US" sz="2800" i="1" u="sng" noProof="1">
                <a:latin typeface="Aptos (Corpo)"/>
              </a:rPr>
              <a:t>separable assets </a:t>
            </a:r>
            <a:r>
              <a:rPr lang="en-US" sz="2800" i="1" noProof="1">
                <a:latin typeface="Aptos (Corpo)"/>
              </a:rPr>
              <a:t>and are </a:t>
            </a:r>
            <a:r>
              <a:rPr lang="en-US" sz="2800" i="1" u="sng" noProof="1">
                <a:latin typeface="Aptos (Corpo)"/>
              </a:rPr>
              <a:t>accounted for separately</a:t>
            </a:r>
            <a:r>
              <a:rPr lang="en-US" sz="2800" i="1" noProof="1">
                <a:latin typeface="Aptos (Corpo)"/>
              </a:rPr>
              <a:t>, even when they are acquired jointly. [...] </a:t>
            </a:r>
            <a:r>
              <a:rPr lang="en-US" sz="2800" i="1" u="sng" noProof="1">
                <a:latin typeface="Aptos (Corpo)"/>
              </a:rPr>
              <a:t>Buildings</a:t>
            </a:r>
            <a:r>
              <a:rPr lang="en-US" sz="2800" i="1" noProof="1">
                <a:latin typeface="Aptos (Corpo)"/>
              </a:rPr>
              <a:t> have a </a:t>
            </a:r>
            <a:r>
              <a:rPr lang="en-US" sz="2800" i="1" u="sng" noProof="1">
                <a:latin typeface="Aptos (Corpo)"/>
              </a:rPr>
              <a:t>limited lifespan </a:t>
            </a:r>
            <a:r>
              <a:rPr lang="en-US" sz="2800" i="1" noProof="1">
                <a:latin typeface="Aptos (Corpo)"/>
              </a:rPr>
              <a:t>and are therefore </a:t>
            </a:r>
            <a:r>
              <a:rPr lang="en-US" sz="2800" i="1" u="sng" noProof="1">
                <a:latin typeface="Aptos (Corpo)"/>
              </a:rPr>
              <a:t>depreciable assets</a:t>
            </a:r>
            <a:r>
              <a:rPr lang="en-US" sz="2800" i="1" noProof="1">
                <a:latin typeface="Aptos (Corpo)"/>
              </a:rPr>
              <a:t>. The increase in value of a </a:t>
            </a:r>
            <a:r>
              <a:rPr lang="en-US" sz="2800" i="1" u="sng" noProof="1">
                <a:latin typeface="Aptos (Corpo)"/>
              </a:rPr>
              <a:t>land plot </a:t>
            </a:r>
            <a:r>
              <a:rPr lang="en-US" sz="2800" i="1" noProof="1">
                <a:latin typeface="Aptos (Corpo)"/>
              </a:rPr>
              <a:t>on which a building is constructed does </a:t>
            </a:r>
            <a:r>
              <a:rPr lang="en-US" sz="2800" i="1" u="sng" noProof="1">
                <a:latin typeface="Aptos (Corpo)"/>
              </a:rPr>
              <a:t>not affect </a:t>
            </a:r>
            <a:r>
              <a:rPr lang="en-US" sz="2800" i="1" noProof="1">
                <a:latin typeface="Aptos (Corpo)"/>
              </a:rPr>
              <a:t>the determination of the </a:t>
            </a:r>
            <a:r>
              <a:rPr lang="en-US" sz="2800" i="1" u="sng" noProof="1">
                <a:latin typeface="Aptos (Corpo)"/>
              </a:rPr>
              <a:t>depreciable amount of the building</a:t>
            </a:r>
            <a:r>
              <a:rPr lang="en-US" sz="2800" i="1" noProof="1">
                <a:latin typeface="Aptos (Corpo)"/>
              </a:rPr>
              <a:t>.</a:t>
            </a:r>
            <a:endParaRPr lang="en-US" sz="2800" i="1" noProof="1">
              <a:latin typeface="Aptos (Corpo)"/>
              <a:sym typeface="Wingdings" panose="05000000000000000000" pitchFamily="2" charset="2"/>
            </a:endParaRPr>
          </a:p>
          <a:p>
            <a:pPr marL="594360" lvl="3" algn="just">
              <a:spcBef>
                <a:spcPts val="1000"/>
              </a:spcBef>
            </a:pPr>
            <a:endParaRPr lang="en-US" sz="2800" noProof="1">
              <a:latin typeface="Arial" panose="020B0604020202020204" pitchFamily="34" charset="0"/>
            </a:endParaRPr>
          </a:p>
        </p:txBody>
      </p:sp>
      <p:sp>
        <p:nvSpPr>
          <p:cNvPr id="5" name="Espaço Reservado para Conteúdo 2">
            <a:extLst>
              <a:ext uri="{FF2B5EF4-FFF2-40B4-BE49-F238E27FC236}">
                <a16:creationId xmlns:a16="http://schemas.microsoft.com/office/drawing/2014/main" id="{A6BBD55F-0112-58A3-C815-B42CCB0A6399}"/>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459722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E2462-4F44-34E4-C31D-CCDED5C04E5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3D91A9-FD39-C47A-9AED-6D3BF79D7855}"/>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B6D50CAF-08F4-71E9-5E2E-14EA6781D392}"/>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Financial Audit – Scoping</a:t>
            </a:r>
          </a:p>
          <a:p>
            <a:pPr marL="594360" lvl="3" algn="just">
              <a:spcBef>
                <a:spcPts val="1000"/>
              </a:spcBef>
            </a:pPr>
            <a:r>
              <a:rPr lang="en-US" sz="2800" noProof="1">
                <a:latin typeface="Aptos (Corpo)"/>
                <a:sym typeface="Wingdings" panose="05000000000000000000" pitchFamily="2" charset="2"/>
              </a:rPr>
              <a:t>MCASP:</a:t>
            </a:r>
            <a:endParaRPr lang="en-US" sz="2800" u="sng" noProof="1">
              <a:latin typeface="Aptos (Corpo)"/>
              <a:sym typeface="Wingdings" panose="05000000000000000000" pitchFamily="2" charset="2"/>
            </a:endParaRPr>
          </a:p>
          <a:p>
            <a:pPr marL="365760" lvl="3" indent="0" algn="just">
              <a:spcBef>
                <a:spcPts val="1000"/>
              </a:spcBef>
              <a:buNone/>
            </a:pPr>
            <a:r>
              <a:rPr lang="en-US" sz="2800" i="1" noProof="1">
                <a:latin typeface="Aptos (Corpo)"/>
              </a:rPr>
              <a:t>Due to their characteristics, some items of the </a:t>
            </a:r>
            <a:r>
              <a:rPr lang="en-US" sz="2800" i="1" u="sng" noProof="1">
                <a:latin typeface="Aptos (Corpo)"/>
              </a:rPr>
              <a:t>asset should not be depreciated</a:t>
            </a:r>
            <a:r>
              <a:rPr lang="en-US" sz="2800" i="1" noProof="1">
                <a:latin typeface="Aptos (Corpo)"/>
              </a:rPr>
              <a:t>. Examples of assets that are not subject to depreciation are </a:t>
            </a:r>
            <a:r>
              <a:rPr lang="en-US" sz="2800" i="1" u="sng" noProof="1">
                <a:latin typeface="Aptos (Corpo)"/>
              </a:rPr>
              <a:t>land</a:t>
            </a:r>
            <a:r>
              <a:rPr lang="en-US" sz="2800" i="1" noProof="1">
                <a:latin typeface="Aptos (Corpo)"/>
              </a:rPr>
              <a:t> (MCASP, 10 ed., fl. 233).</a:t>
            </a:r>
            <a:endParaRPr lang="en-US" sz="2800" noProof="1">
              <a:latin typeface="Aptos (Corpo)"/>
            </a:endParaRPr>
          </a:p>
        </p:txBody>
      </p:sp>
      <p:sp>
        <p:nvSpPr>
          <p:cNvPr id="5" name="Espaço Reservado para Conteúdo 2">
            <a:extLst>
              <a:ext uri="{FF2B5EF4-FFF2-40B4-BE49-F238E27FC236}">
                <a16:creationId xmlns:a16="http://schemas.microsoft.com/office/drawing/2014/main" id="{772B4619-3379-A9EC-4106-353FF3C80A70}"/>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6597299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9AC8B-7922-C2E2-A3D4-DB69CEF8B3F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343850-CECC-91D4-C671-7DF0C414F0B1}"/>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8EE7838E-62FD-3321-0CB9-01C3C55EEAE3}"/>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Financial Audit – Scoping</a:t>
            </a:r>
          </a:p>
        </p:txBody>
      </p:sp>
      <p:sp>
        <p:nvSpPr>
          <p:cNvPr id="5" name="Espaço Reservado para Conteúdo 2">
            <a:extLst>
              <a:ext uri="{FF2B5EF4-FFF2-40B4-BE49-F238E27FC236}">
                <a16:creationId xmlns:a16="http://schemas.microsoft.com/office/drawing/2014/main" id="{A4314AF7-2BD7-5988-925C-1CA1079D9447}"/>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Imagem 3">
            <a:extLst>
              <a:ext uri="{FF2B5EF4-FFF2-40B4-BE49-F238E27FC236}">
                <a16:creationId xmlns:a16="http://schemas.microsoft.com/office/drawing/2014/main" id="{765D372C-C675-898B-8E1E-C7E8286FC6C0}"/>
              </a:ext>
            </a:extLst>
          </p:cNvPr>
          <p:cNvPicPr>
            <a:picLocks noChangeAspect="1"/>
          </p:cNvPicPr>
          <p:nvPr/>
        </p:nvPicPr>
        <p:blipFill>
          <a:blip r:embed="rId3"/>
          <a:stretch>
            <a:fillRect/>
          </a:stretch>
        </p:blipFill>
        <p:spPr>
          <a:xfrm>
            <a:off x="3735371" y="2393800"/>
            <a:ext cx="4782217" cy="3057952"/>
          </a:xfrm>
          <a:prstGeom prst="rect">
            <a:avLst/>
          </a:prstGeom>
        </p:spPr>
      </p:pic>
      <p:sp>
        <p:nvSpPr>
          <p:cNvPr id="6" name="CaixaDeTexto 5">
            <a:extLst>
              <a:ext uri="{FF2B5EF4-FFF2-40B4-BE49-F238E27FC236}">
                <a16:creationId xmlns:a16="http://schemas.microsoft.com/office/drawing/2014/main" id="{C818574D-9D10-8A14-5D71-1FBC592D4DF4}"/>
              </a:ext>
            </a:extLst>
          </p:cNvPr>
          <p:cNvSpPr txBox="1"/>
          <p:nvPr/>
        </p:nvSpPr>
        <p:spPr>
          <a:xfrm>
            <a:off x="3666744" y="3260174"/>
            <a:ext cx="1320247" cy="646331"/>
          </a:xfrm>
          <a:prstGeom prst="rect">
            <a:avLst/>
          </a:prstGeom>
          <a:noFill/>
        </p:spPr>
        <p:txBody>
          <a:bodyPr wrap="square" rtlCol="0">
            <a:spAutoFit/>
          </a:bodyPr>
          <a:lstStyle/>
          <a:p>
            <a:r>
              <a:rPr lang="en-US" noProof="1"/>
              <a:t>building/</a:t>
            </a:r>
          </a:p>
          <a:p>
            <a:r>
              <a:rPr lang="en-US" noProof="1"/>
              <a:t>edification</a:t>
            </a:r>
          </a:p>
        </p:txBody>
      </p:sp>
      <p:sp>
        <p:nvSpPr>
          <p:cNvPr id="7" name="CaixaDeTexto 6">
            <a:extLst>
              <a:ext uri="{FF2B5EF4-FFF2-40B4-BE49-F238E27FC236}">
                <a16:creationId xmlns:a16="http://schemas.microsoft.com/office/drawing/2014/main" id="{ED2CA9A7-969E-B461-1F0D-20EFE2ABB31B}"/>
              </a:ext>
            </a:extLst>
          </p:cNvPr>
          <p:cNvSpPr txBox="1"/>
          <p:nvPr/>
        </p:nvSpPr>
        <p:spPr>
          <a:xfrm>
            <a:off x="7360920" y="2289862"/>
            <a:ext cx="3204120" cy="2031325"/>
          </a:xfrm>
          <a:prstGeom prst="rect">
            <a:avLst/>
          </a:prstGeom>
          <a:noFill/>
        </p:spPr>
        <p:txBody>
          <a:bodyPr wrap="square" rtlCol="0">
            <a:spAutoFit/>
          </a:bodyPr>
          <a:lstStyle/>
          <a:p>
            <a:pPr algn="just"/>
            <a:r>
              <a:rPr lang="en-US" b="1" noProof="1"/>
              <a:t>The scope of this procedure is not to:</a:t>
            </a:r>
          </a:p>
          <a:p>
            <a:pPr algn="just"/>
            <a:r>
              <a:rPr lang="en-US" noProof="1"/>
              <a:t>For the purpose of this case study, we are not interested in any building/building or structure incorporated into the land</a:t>
            </a:r>
          </a:p>
        </p:txBody>
      </p:sp>
      <p:sp>
        <p:nvSpPr>
          <p:cNvPr id="8" name="CaixaDeTexto 7">
            <a:extLst>
              <a:ext uri="{FF2B5EF4-FFF2-40B4-BE49-F238E27FC236}">
                <a16:creationId xmlns:a16="http://schemas.microsoft.com/office/drawing/2014/main" id="{66F2FE2D-3FBB-6765-A5A7-60ACD593A095}"/>
              </a:ext>
            </a:extLst>
          </p:cNvPr>
          <p:cNvSpPr txBox="1"/>
          <p:nvPr/>
        </p:nvSpPr>
        <p:spPr>
          <a:xfrm>
            <a:off x="2975587" y="4902654"/>
            <a:ext cx="2050565" cy="923330"/>
          </a:xfrm>
          <a:prstGeom prst="rect">
            <a:avLst/>
          </a:prstGeom>
          <a:noFill/>
        </p:spPr>
        <p:txBody>
          <a:bodyPr wrap="square" rtlCol="0">
            <a:spAutoFit/>
          </a:bodyPr>
          <a:lstStyle/>
          <a:p>
            <a:r>
              <a:rPr lang="en-US" b="1" noProof="1"/>
              <a:t>Scope:</a:t>
            </a:r>
          </a:p>
          <a:p>
            <a:r>
              <a:rPr lang="en-US" noProof="1"/>
              <a:t>gray projection/</a:t>
            </a:r>
          </a:p>
          <a:p>
            <a:r>
              <a:rPr lang="en-US" noProof="1"/>
              <a:t>Land Area</a:t>
            </a:r>
          </a:p>
        </p:txBody>
      </p:sp>
      <p:cxnSp>
        <p:nvCxnSpPr>
          <p:cNvPr id="9" name="Conector de Seta Reta 8">
            <a:extLst>
              <a:ext uri="{FF2B5EF4-FFF2-40B4-BE49-F238E27FC236}">
                <a16:creationId xmlns:a16="http://schemas.microsoft.com/office/drawing/2014/main" id="{2D12616D-D884-0268-353A-16BF1EEFC5AB}"/>
              </a:ext>
            </a:extLst>
          </p:cNvPr>
          <p:cNvCxnSpPr>
            <a:cxnSpLocks/>
          </p:cNvCxnSpPr>
          <p:nvPr/>
        </p:nvCxnSpPr>
        <p:spPr>
          <a:xfrm>
            <a:off x="8423280" y="3906504"/>
            <a:ext cx="378519" cy="339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CaixaDeTexto 9">
            <a:extLst>
              <a:ext uri="{FF2B5EF4-FFF2-40B4-BE49-F238E27FC236}">
                <a16:creationId xmlns:a16="http://schemas.microsoft.com/office/drawing/2014/main" id="{038265DC-9EB6-DBA6-CADB-8CB476CDD904}"/>
              </a:ext>
            </a:extLst>
          </p:cNvPr>
          <p:cNvSpPr txBox="1"/>
          <p:nvPr/>
        </p:nvSpPr>
        <p:spPr>
          <a:xfrm>
            <a:off x="8202272" y="4163823"/>
            <a:ext cx="3512023" cy="1200329"/>
          </a:xfrm>
          <a:prstGeom prst="rect">
            <a:avLst/>
          </a:prstGeom>
          <a:noFill/>
        </p:spPr>
        <p:txBody>
          <a:bodyPr wrap="square" rtlCol="0">
            <a:spAutoFit/>
          </a:bodyPr>
          <a:lstStyle/>
          <a:p>
            <a:pPr algn="just"/>
            <a:r>
              <a:rPr lang="en-US" noProof="1"/>
              <a:t>building/building were analyzed by another procedure (analysis of accounting records of depreciation entries)</a:t>
            </a:r>
          </a:p>
        </p:txBody>
      </p:sp>
      <p:cxnSp>
        <p:nvCxnSpPr>
          <p:cNvPr id="11" name="Conector de Seta Reta 10">
            <a:extLst>
              <a:ext uri="{FF2B5EF4-FFF2-40B4-BE49-F238E27FC236}">
                <a16:creationId xmlns:a16="http://schemas.microsoft.com/office/drawing/2014/main" id="{346AFE5F-85F7-7A4A-B9C0-BC7FAF1A4A84}"/>
              </a:ext>
            </a:extLst>
          </p:cNvPr>
          <p:cNvCxnSpPr>
            <a:cxnSpLocks/>
          </p:cNvCxnSpPr>
          <p:nvPr/>
        </p:nvCxnSpPr>
        <p:spPr>
          <a:xfrm flipV="1">
            <a:off x="6880812" y="3236049"/>
            <a:ext cx="480108" cy="524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1299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16194C-77D1-A7E3-4C0D-9746A1FA9F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69645B-DF1B-31DE-7A31-031CE5894CA7}"/>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0E1E582D-45B7-301A-B9D2-ED4345A42CC0}"/>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Research stream: a more scientific perspective</a:t>
            </a:r>
            <a:endParaRPr lang="en-US" sz="3200" noProof="1"/>
          </a:p>
          <a:p>
            <a:pPr marL="685800" lvl="2">
              <a:spcBef>
                <a:spcPts val="1000"/>
              </a:spcBef>
            </a:pPr>
            <a:r>
              <a:rPr lang="en-US" sz="2800" noProof="1">
                <a:sym typeface="Wingdings" panose="05000000000000000000" pitchFamily="2" charset="2"/>
              </a:rPr>
              <a:t>Develop questions to be answered </a:t>
            </a:r>
          </a:p>
          <a:p>
            <a:pPr marL="685800" lvl="2">
              <a:spcBef>
                <a:spcPts val="1000"/>
              </a:spcBef>
            </a:pPr>
            <a:r>
              <a:rPr lang="en-US" sz="2800" noProof="1">
                <a:sym typeface="Wingdings" panose="05000000000000000000" pitchFamily="2" charset="2"/>
              </a:rPr>
              <a:t>Formulate hypotheses/propositions related to the investigation</a:t>
            </a:r>
          </a:p>
          <a:p>
            <a:pPr marL="685800" lvl="2">
              <a:spcBef>
                <a:spcPts val="1000"/>
              </a:spcBef>
            </a:pPr>
            <a:r>
              <a:rPr lang="en-US" sz="2800" noProof="1">
                <a:sym typeface="Wingdings" panose="05000000000000000000" pitchFamily="2" charset="2"/>
              </a:rPr>
              <a:t>Choosing and collecting relevant data for analysis</a:t>
            </a:r>
          </a:p>
          <a:p>
            <a:pPr marL="685800" lvl="2">
              <a:spcBef>
                <a:spcPts val="1000"/>
              </a:spcBef>
            </a:pPr>
            <a:r>
              <a:rPr lang="en-US" sz="2800" noProof="1">
                <a:sym typeface="Wingdings" panose="05000000000000000000" pitchFamily="2" charset="2"/>
              </a:rPr>
              <a:t>Apply relevant statistical tools to analysis</a:t>
            </a:r>
          </a:p>
          <a:p>
            <a:pPr marL="685800" lvl="2">
              <a:spcBef>
                <a:spcPts val="1000"/>
              </a:spcBef>
            </a:pPr>
            <a:r>
              <a:rPr lang="en-US" sz="2800" noProof="1">
                <a:sym typeface="Wingdings" panose="05000000000000000000" pitchFamily="2" charset="2"/>
              </a:rPr>
              <a:t>Results guide the analysis to decide the most plausible hypothesis</a:t>
            </a:r>
          </a:p>
          <a:p>
            <a:pPr marL="685800" lvl="2">
              <a:spcBef>
                <a:spcPts val="1000"/>
              </a:spcBef>
            </a:pPr>
            <a:r>
              <a:rPr lang="en-US" sz="2800" noProof="1">
                <a:sym typeface="Wingdings" panose="05000000000000000000" pitchFamily="2" charset="2"/>
              </a:rPr>
              <a:t>Iterative process may involve going back to previous steps</a:t>
            </a: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sp>
        <p:nvSpPr>
          <p:cNvPr id="4" name="CaixaDeTexto 3">
            <a:extLst>
              <a:ext uri="{FF2B5EF4-FFF2-40B4-BE49-F238E27FC236}">
                <a16:creationId xmlns:a16="http://schemas.microsoft.com/office/drawing/2014/main" id="{8EF8D91D-E990-CA8F-9B19-C3E850A360DA}"/>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21245195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15C8-F692-66B4-0657-0AB92221240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A1542FE-E309-B2E2-68E8-7C7C8443FB5A}"/>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0DB3A031-D94A-FD53-9130-CD5DC67C02EB}"/>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Financial Audit – Scoping</a:t>
            </a:r>
          </a:p>
          <a:p>
            <a:pPr marL="594360" lvl="3" algn="just">
              <a:spcBef>
                <a:spcPts val="1000"/>
              </a:spcBef>
            </a:pPr>
            <a:r>
              <a:rPr lang="en-US" sz="2800" noProof="1">
                <a:sym typeface="Wingdings" panose="05000000000000000000" pitchFamily="2" charset="2"/>
              </a:rPr>
              <a:t>DF Accounting</a:t>
            </a:r>
          </a:p>
          <a:p>
            <a:pPr marL="1051560" lvl="4">
              <a:spcBef>
                <a:spcPts val="1000"/>
              </a:spcBef>
            </a:pPr>
            <a:r>
              <a:rPr lang="en-US" sz="2400" noProof="1">
                <a:latin typeface="Aptos (Corpo)"/>
                <a:sym typeface="Wingdings" panose="05000000000000000000" pitchFamily="2" charset="2"/>
              </a:rPr>
              <a:t>Buildings/buildings are fully registered as "building", with no entry associated with land</a:t>
            </a:r>
          </a:p>
          <a:p>
            <a:pPr marL="594360" lvl="3" algn="just">
              <a:spcBef>
                <a:spcPts val="1000"/>
              </a:spcBef>
            </a:pPr>
            <a:r>
              <a:rPr lang="en-US" sz="2800" noProof="1">
                <a:sym typeface="Wingdings" panose="05000000000000000000" pitchFamily="2" charset="2"/>
              </a:rPr>
              <a:t>Scope effect of Financial Audit</a:t>
            </a:r>
          </a:p>
          <a:p>
            <a:pPr marL="1051560" lvl="4">
              <a:spcBef>
                <a:spcPts val="1000"/>
              </a:spcBef>
            </a:pPr>
            <a:r>
              <a:rPr lang="en-US" sz="2400" noProof="1">
                <a:latin typeface="Aptos (Corpo)"/>
                <a:sym typeface="Wingdings" panose="05000000000000000000" pitchFamily="2" charset="2"/>
              </a:rPr>
              <a:t>We ignored the value of the built buildings and checked only the projected portion relative to the land (gray area of the previous figure)</a:t>
            </a:r>
          </a:p>
        </p:txBody>
      </p:sp>
      <p:sp>
        <p:nvSpPr>
          <p:cNvPr id="5" name="Espaço Reservado para Conteúdo 2">
            <a:extLst>
              <a:ext uri="{FF2B5EF4-FFF2-40B4-BE49-F238E27FC236}">
                <a16:creationId xmlns:a16="http://schemas.microsoft.com/office/drawing/2014/main" id="{2FDFC00E-A634-1402-35A3-F83437BB93B1}"/>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695060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EF6C9-6817-C604-9D3C-8FAAEFFAE7D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783C965-DB20-6F35-F8B5-91EDB3E3D453}"/>
              </a:ext>
            </a:extLst>
          </p:cNvPr>
          <p:cNvSpPr>
            <a:spLocks noGrp="1"/>
          </p:cNvSpPr>
          <p:nvPr>
            <p:ph type="title"/>
          </p:nvPr>
        </p:nvSpPr>
        <p:spPr/>
        <p:txBody>
          <a:bodyPr>
            <a:normAutofit fontScale="90000"/>
          </a:bodyPr>
          <a:lstStyle/>
          <a:p>
            <a:br>
              <a:rPr lang="en-US" noProof="1"/>
            </a:br>
            <a:r>
              <a:rPr lang="en-US" noProof="1"/>
              <a:t>Case Study - Introduction</a:t>
            </a:r>
            <a:br>
              <a:rPr lang="en-US" noProof="1"/>
            </a:br>
            <a:endParaRPr lang="en-US" noProof="1"/>
          </a:p>
        </p:txBody>
      </p:sp>
      <p:sp>
        <p:nvSpPr>
          <p:cNvPr id="3" name="Espaço Reservado para Conteúdo 2">
            <a:extLst>
              <a:ext uri="{FF2B5EF4-FFF2-40B4-BE49-F238E27FC236}">
                <a16:creationId xmlns:a16="http://schemas.microsoft.com/office/drawing/2014/main" id="{83533DCB-C2CB-D4C2-47DF-A8CC7A9D850B}"/>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Financial Audit – Scoping</a:t>
            </a:r>
          </a:p>
          <a:p>
            <a:pPr marL="594360" lvl="3" algn="just">
              <a:spcBef>
                <a:spcPts val="1000"/>
              </a:spcBef>
            </a:pPr>
            <a:r>
              <a:rPr lang="en-US" sz="2800" noProof="1">
                <a:latin typeface="Aptos (Corpo)"/>
                <a:sym typeface="Wingdings" panose="05000000000000000000" pitchFamily="2" charset="2"/>
              </a:rPr>
              <a:t>Verify that the value recorded in the accounting accounts related to land and buildings of the Federal District accounting reflect the reality of their economic value</a:t>
            </a:r>
          </a:p>
          <a:p>
            <a:pPr marL="594360" lvl="3" algn="just">
              <a:spcBef>
                <a:spcPts val="1000"/>
              </a:spcBef>
            </a:pPr>
            <a:r>
              <a:rPr lang="en-US" sz="2800" noProof="1">
                <a:latin typeface="Aptos (Corpo)"/>
                <a:sym typeface="Wingdings" panose="05000000000000000000" pitchFamily="2" charset="2"/>
              </a:rPr>
              <a:t>Limitations</a:t>
            </a:r>
          </a:p>
          <a:p>
            <a:pPr marL="777240" lvl="4">
              <a:spcBef>
                <a:spcPts val="1000"/>
              </a:spcBef>
            </a:pPr>
            <a:r>
              <a:rPr lang="en-US" sz="2400" noProof="1">
                <a:latin typeface="Aptos (Corpo)"/>
                <a:sym typeface="Wingdings" panose="05000000000000000000" pitchFamily="2" charset="2"/>
              </a:rPr>
              <a:t>Economic reference value restricted to portion of land (constructions, works and other structures incorporated into the land were ignored)</a:t>
            </a:r>
          </a:p>
          <a:p>
            <a:pPr marL="777240" lvl="4">
              <a:spcBef>
                <a:spcPts val="1000"/>
              </a:spcBef>
            </a:pPr>
            <a:r>
              <a:rPr lang="en-US" sz="2400" noProof="1">
                <a:latin typeface="Aptos (Corpo)"/>
                <a:sym typeface="Wingdings" panose="05000000000000000000" pitchFamily="2" charset="2"/>
              </a:rPr>
              <a:t>Need to approximate/model the land's reference value</a:t>
            </a:r>
          </a:p>
          <a:p>
            <a:pPr marL="777240" lvl="4">
              <a:spcBef>
                <a:spcPts val="1000"/>
              </a:spcBef>
            </a:pPr>
            <a:r>
              <a:rPr lang="en-US" sz="2400" noProof="1">
                <a:latin typeface="Aptos (Corpo)"/>
                <a:sym typeface="Wingdings" panose="05000000000000000000" pitchFamily="2" charset="2"/>
              </a:rPr>
              <a:t>Analysis restricted to Direct Administration (SisGepat)</a:t>
            </a:r>
          </a:p>
        </p:txBody>
      </p:sp>
      <p:sp>
        <p:nvSpPr>
          <p:cNvPr id="5" name="Espaço Reservado para Conteúdo 2">
            <a:extLst>
              <a:ext uri="{FF2B5EF4-FFF2-40B4-BE49-F238E27FC236}">
                <a16:creationId xmlns:a16="http://schemas.microsoft.com/office/drawing/2014/main" id="{9378A0AC-BD5B-54ED-CC52-ADFBDBD16829}"/>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9642323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73ABF5-F1AC-103C-4DE3-C6EB15C6FD8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EBE1BDA-9A6D-01D0-71DC-75BD2FEBD9D2}"/>
              </a:ext>
            </a:extLst>
          </p:cNvPr>
          <p:cNvSpPr>
            <a:spLocks noGrp="1"/>
          </p:cNvSpPr>
          <p:nvPr>
            <p:ph type="title"/>
          </p:nvPr>
        </p:nvSpPr>
        <p:spPr/>
        <p:txBody>
          <a:bodyPr>
            <a:normAutofit fontScale="90000"/>
          </a:bodyPr>
          <a:lstStyle/>
          <a:p>
            <a:br>
              <a:rPr lang="en-US" noProof="1"/>
            </a:br>
            <a:r>
              <a:rPr lang="en-US" noProof="1"/>
              <a:t>Case Study - Getting to know the object</a:t>
            </a:r>
            <a:br>
              <a:rPr lang="en-US" noProof="1"/>
            </a:br>
            <a:endParaRPr lang="en-US" noProof="1"/>
          </a:p>
        </p:txBody>
      </p:sp>
      <p:sp>
        <p:nvSpPr>
          <p:cNvPr id="3" name="Espaço Reservado para Conteúdo 2">
            <a:extLst>
              <a:ext uri="{FF2B5EF4-FFF2-40B4-BE49-F238E27FC236}">
                <a16:creationId xmlns:a16="http://schemas.microsoft.com/office/drawing/2014/main" id="{9CFC6135-2B55-E98D-0969-D1E39CBA4814}"/>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Federal District</a:t>
            </a:r>
          </a:p>
          <a:p>
            <a:pPr marL="594360" lvl="3" algn="just">
              <a:spcBef>
                <a:spcPts val="1000"/>
              </a:spcBef>
            </a:pPr>
            <a:r>
              <a:rPr lang="en-US" sz="2800" noProof="1">
                <a:latin typeface="Arial" panose="020B0604020202020204" pitchFamily="34" charset="0"/>
                <a:sym typeface="Wingdings" panose="05000000000000000000" pitchFamily="2" charset="2"/>
              </a:rPr>
              <a:t>Patrimonial System – SisGepat</a:t>
            </a:r>
          </a:p>
          <a:p>
            <a:pPr marL="777240" lvl="4">
              <a:spcBef>
                <a:spcPts val="1000"/>
              </a:spcBef>
            </a:pPr>
            <a:r>
              <a:rPr lang="en-US" sz="2400" noProof="1">
                <a:sym typeface="Wingdings" panose="05000000000000000000" pitchFamily="2" charset="2"/>
              </a:rPr>
              <a:t>Real Estate/Movable Property</a:t>
            </a:r>
          </a:p>
          <a:p>
            <a:pPr marL="777240" lvl="4">
              <a:spcBef>
                <a:spcPts val="1000"/>
              </a:spcBef>
            </a:pPr>
            <a:r>
              <a:rPr lang="en-US" sz="2400" noProof="1">
                <a:sym typeface="Wingdings" panose="05000000000000000000" pitchFamily="2" charset="2"/>
              </a:rPr>
              <a:t>Accounting is manually fed from SisGepat</a:t>
            </a:r>
          </a:p>
          <a:p>
            <a:pPr marL="777240" lvl="4">
              <a:spcBef>
                <a:spcPts val="1000"/>
              </a:spcBef>
            </a:pPr>
            <a:r>
              <a:rPr lang="en-US" sz="2400" noProof="1">
                <a:sym typeface="Wingdings" panose="05000000000000000000" pitchFamily="2" charset="2"/>
              </a:rPr>
              <a:t>Cross-referencing of data between the accounting system (SIGGo) and the equity system (SisGepat)</a:t>
            </a:r>
          </a:p>
          <a:p>
            <a:pPr marL="1234440" lvl="5">
              <a:spcBef>
                <a:spcPts val="1000"/>
              </a:spcBef>
            </a:pPr>
            <a:r>
              <a:rPr lang="en-US" sz="2400" noProof="1">
                <a:sym typeface="Wingdings" panose="05000000000000000000" pitchFamily="2" charset="2"/>
              </a:rPr>
              <a:t>some specific divergences were identified</a:t>
            </a:r>
          </a:p>
          <a:p>
            <a:pPr marL="777240" lvl="4">
              <a:spcBef>
                <a:spcPts val="1000"/>
              </a:spcBef>
            </a:pPr>
            <a:endParaRPr lang="en-US" sz="24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C6D319EE-E386-E166-7BC4-E7D324493EFC}"/>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700847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03097-100B-4873-EFCA-A33264F8E1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3874FE-9105-916C-384B-7EF329B99B8E}"/>
              </a:ext>
            </a:extLst>
          </p:cNvPr>
          <p:cNvSpPr>
            <a:spLocks noGrp="1"/>
          </p:cNvSpPr>
          <p:nvPr>
            <p:ph type="title"/>
          </p:nvPr>
        </p:nvSpPr>
        <p:spPr/>
        <p:txBody>
          <a:bodyPr>
            <a:normAutofit fontScale="90000"/>
          </a:bodyPr>
          <a:lstStyle/>
          <a:p>
            <a:br>
              <a:rPr lang="en-US" noProof="1"/>
            </a:br>
            <a:r>
              <a:rPr lang="en-US" noProof="1"/>
              <a:t>Case Study - Getting to know the object</a:t>
            </a:r>
            <a:br>
              <a:rPr lang="en-US" noProof="1"/>
            </a:br>
            <a:endParaRPr lang="en-US" noProof="1"/>
          </a:p>
        </p:txBody>
      </p:sp>
      <p:sp>
        <p:nvSpPr>
          <p:cNvPr id="3" name="Espaço Reservado para Conteúdo 2">
            <a:extLst>
              <a:ext uri="{FF2B5EF4-FFF2-40B4-BE49-F238E27FC236}">
                <a16:creationId xmlns:a16="http://schemas.microsoft.com/office/drawing/2014/main" id="{0A7FC48B-C80D-9BBA-7B4E-B5CD87C7CB01}"/>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Federal District</a:t>
            </a:r>
          </a:p>
          <a:p>
            <a:pPr marL="594360" lvl="3" algn="just">
              <a:spcBef>
                <a:spcPts val="1000"/>
              </a:spcBef>
            </a:pPr>
            <a:r>
              <a:rPr lang="en-US" sz="2800" noProof="1">
                <a:latin typeface="Arial" panose="020B0604020202020204" pitchFamily="34" charset="0"/>
                <a:sym typeface="Wingdings" panose="05000000000000000000" pitchFamily="2" charset="2"/>
              </a:rPr>
              <a:t>Accounting System</a:t>
            </a:r>
          </a:p>
          <a:p>
            <a:pPr marL="777240" lvl="4">
              <a:spcBef>
                <a:spcPts val="1000"/>
              </a:spcBef>
            </a:pPr>
            <a:r>
              <a:rPr lang="en-US" sz="2500" noProof="1">
                <a:sym typeface="Wingdings" panose="05000000000000000000" pitchFamily="2" charset="2"/>
              </a:rPr>
              <a:t>Synthetic information</a:t>
            </a:r>
          </a:p>
          <a:p>
            <a:pPr marL="777240" lvl="4">
              <a:spcBef>
                <a:spcPts val="1000"/>
              </a:spcBef>
            </a:pPr>
            <a:r>
              <a:rPr lang="en-US" sz="2500" noProof="1">
                <a:sym typeface="Wingdings" panose="05000000000000000000" pitchFamily="2" charset="2"/>
              </a:rPr>
              <a:t>aggregate sum of land/land</a:t>
            </a:r>
          </a:p>
          <a:p>
            <a:pPr marL="594360" lvl="3" algn="just">
              <a:spcBef>
                <a:spcPts val="1000"/>
              </a:spcBef>
            </a:pPr>
            <a:r>
              <a:rPr lang="en-US" sz="2800" noProof="1">
                <a:latin typeface="Arial" panose="020B0604020202020204" pitchFamily="34" charset="0"/>
                <a:sym typeface="Wingdings" panose="05000000000000000000" pitchFamily="2" charset="2"/>
              </a:rPr>
              <a:t>Patrimonial System</a:t>
            </a:r>
          </a:p>
          <a:p>
            <a:pPr marL="777240" lvl="4">
              <a:spcBef>
                <a:spcPts val="1000"/>
              </a:spcBef>
            </a:pPr>
            <a:r>
              <a:rPr lang="en-US" sz="2400" noProof="1">
                <a:sym typeface="Wingdings" panose="05000000000000000000" pitchFamily="2" charset="2"/>
              </a:rPr>
              <a:t>Analytical information (real estate list)</a:t>
            </a:r>
          </a:p>
          <a:p>
            <a:pPr marL="777240" lvl="4">
              <a:spcBef>
                <a:spcPts val="1000"/>
              </a:spcBef>
            </a:pPr>
            <a:r>
              <a:rPr lang="en-US" sz="2400" noProof="1">
                <a:sym typeface="Wingdings" panose="05000000000000000000" pitchFamily="2" charset="2"/>
              </a:rPr>
              <a:t>individual location, m2, notary registration, etc.</a:t>
            </a:r>
          </a:p>
          <a:p>
            <a:pPr marL="777240" lvl="4">
              <a:spcBef>
                <a:spcPts val="1000"/>
              </a:spcBef>
            </a:pPr>
            <a:r>
              <a:rPr lang="en-US" sz="2400" noProof="1">
                <a:sym typeface="Wingdings" panose="05000000000000000000" pitchFamily="2" charset="2"/>
              </a:rPr>
              <a:t>Missing data/incomplete information</a:t>
            </a:r>
          </a:p>
          <a:p>
            <a:pPr marL="777240" lvl="4">
              <a:spcBef>
                <a:spcPts val="1000"/>
              </a:spcBef>
            </a:pPr>
            <a:endParaRPr lang="en-US" sz="24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08F2B0FC-91B2-A0D6-448B-32B01C35D85C}"/>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42672791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846CA-5C56-3677-7158-17484C043E3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72A868-9F65-9862-1213-F41B09481FAF}"/>
              </a:ext>
            </a:extLst>
          </p:cNvPr>
          <p:cNvSpPr>
            <a:spLocks noGrp="1"/>
          </p:cNvSpPr>
          <p:nvPr>
            <p:ph type="title"/>
          </p:nvPr>
        </p:nvSpPr>
        <p:spPr/>
        <p:txBody>
          <a:bodyPr>
            <a:normAutofit fontScale="90000"/>
          </a:bodyPr>
          <a:lstStyle/>
          <a:p>
            <a:br>
              <a:rPr lang="en-US" noProof="1"/>
            </a:br>
            <a:r>
              <a:rPr lang="en-US" noProof="1"/>
              <a:t>Case Study - Data Collection</a:t>
            </a:r>
            <a:br>
              <a:rPr lang="en-US" noProof="1"/>
            </a:br>
            <a:endParaRPr lang="en-US" noProof="1"/>
          </a:p>
        </p:txBody>
      </p:sp>
      <p:pic>
        <p:nvPicPr>
          <p:cNvPr id="4" name="Imagem 3">
            <a:extLst>
              <a:ext uri="{FF2B5EF4-FFF2-40B4-BE49-F238E27FC236}">
                <a16:creationId xmlns:a16="http://schemas.microsoft.com/office/drawing/2014/main" id="{C3B2C211-8867-2250-63C4-2671ECA615E9}"/>
              </a:ext>
            </a:extLst>
          </p:cNvPr>
          <p:cNvPicPr>
            <a:picLocks noChangeAspect="1"/>
          </p:cNvPicPr>
          <p:nvPr/>
        </p:nvPicPr>
        <p:blipFill>
          <a:blip r:embed="rId3"/>
          <a:stretch>
            <a:fillRect/>
          </a:stretch>
        </p:blipFill>
        <p:spPr>
          <a:xfrm>
            <a:off x="1154828" y="2532888"/>
            <a:ext cx="9943304" cy="2694602"/>
          </a:xfrm>
          <a:prstGeom prst="rect">
            <a:avLst/>
          </a:prstGeom>
        </p:spPr>
      </p:pic>
      <p:sp>
        <p:nvSpPr>
          <p:cNvPr id="5" name="Espaço Reservado para Conteúdo 2">
            <a:extLst>
              <a:ext uri="{FF2B5EF4-FFF2-40B4-BE49-F238E27FC236}">
                <a16:creationId xmlns:a16="http://schemas.microsoft.com/office/drawing/2014/main" id="{236C5572-D540-8EA5-F0C5-59496FCF66F3}"/>
              </a:ext>
            </a:extLst>
          </p:cNvPr>
          <p:cNvSpPr txBox="1">
            <a:spLocks/>
          </p:cNvSpPr>
          <p:nvPr/>
        </p:nvSpPr>
        <p:spPr>
          <a:xfrm>
            <a:off x="838200" y="1685925"/>
            <a:ext cx="10515600" cy="4491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pPr>
            <a:r>
              <a:rPr lang="en-US" sz="3200" noProof="1">
                <a:latin typeface="Aptos (Corpo)"/>
                <a:sym typeface="Wingdings" panose="05000000000000000000" pitchFamily="2" charset="2"/>
              </a:rPr>
              <a:t>SisGepat Patrimonial System</a:t>
            </a:r>
          </a:p>
          <a:p>
            <a:pPr marL="548640" lvl="4" indent="0">
              <a:spcBef>
                <a:spcPts val="1000"/>
              </a:spcBef>
              <a:buNone/>
            </a:pPr>
            <a:endParaRPr lang="en-US" sz="2400" noProof="1">
              <a:sym typeface="Wingdings" panose="05000000000000000000" pitchFamily="2" charset="2"/>
            </a:endParaRPr>
          </a:p>
        </p:txBody>
      </p:sp>
    </p:spTree>
    <p:extLst>
      <p:ext uri="{BB962C8B-B14F-4D97-AF65-F5344CB8AC3E}">
        <p14:creationId xmlns:p14="http://schemas.microsoft.com/office/powerpoint/2010/main" val="2224080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FAA2AF-D6E1-65FF-950E-16876B9C72F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6C2D6E4-81AA-6F09-F3EA-A4E8789E2275}"/>
              </a:ext>
            </a:extLst>
          </p:cNvPr>
          <p:cNvSpPr>
            <a:spLocks noGrp="1"/>
          </p:cNvSpPr>
          <p:nvPr>
            <p:ph type="title"/>
          </p:nvPr>
        </p:nvSpPr>
        <p:spPr/>
        <p:txBody>
          <a:bodyPr>
            <a:normAutofit fontScale="90000"/>
          </a:bodyPr>
          <a:lstStyle/>
          <a:p>
            <a:br>
              <a:rPr lang="en-US" noProof="1"/>
            </a:br>
            <a:r>
              <a:rPr lang="en-US" noProof="1"/>
              <a:t>Case Study - Data Collection</a:t>
            </a:r>
            <a:br>
              <a:rPr lang="en-US" noProof="1"/>
            </a:br>
            <a:endParaRPr lang="en-US" noProof="1"/>
          </a:p>
        </p:txBody>
      </p:sp>
      <p:sp>
        <p:nvSpPr>
          <p:cNvPr id="3" name="Espaço Reservado para Conteúdo 2">
            <a:extLst>
              <a:ext uri="{FF2B5EF4-FFF2-40B4-BE49-F238E27FC236}">
                <a16:creationId xmlns:a16="http://schemas.microsoft.com/office/drawing/2014/main" id="{67703FD3-76DA-0865-47D3-BAA48D9C7BB9}"/>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GeoPortal: Georeferencing Data</a:t>
            </a:r>
          </a:p>
          <a:p>
            <a:pPr marL="594360" lvl="3" algn="just">
              <a:spcBef>
                <a:spcPts val="1000"/>
              </a:spcBef>
            </a:pPr>
            <a:r>
              <a:rPr lang="en-US" sz="2800" noProof="1">
                <a:latin typeface="Aptos (Corpo)"/>
                <a:sym typeface="Wingdings" panose="05000000000000000000" pitchFamily="2" charset="2"/>
              </a:rPr>
              <a:t>Aggregate dataset (collect more data)</a:t>
            </a:r>
          </a:p>
          <a:p>
            <a:pPr marL="594360" lvl="3" algn="just">
              <a:spcBef>
                <a:spcPts val="1000"/>
              </a:spcBef>
            </a:pPr>
            <a:r>
              <a:rPr lang="en-US" sz="2800" noProof="1">
                <a:latin typeface="Aptos (Corpo)"/>
                <a:sym typeface="Wingdings" panose="05000000000000000000" pitchFamily="2" charset="2"/>
              </a:rPr>
              <a:t>External and related to the objectives of the audit</a:t>
            </a:r>
          </a:p>
          <a:p>
            <a:pPr marL="594360" lvl="3" algn="just">
              <a:spcBef>
                <a:spcPts val="1000"/>
              </a:spcBef>
            </a:pPr>
            <a:r>
              <a:rPr lang="en-US" sz="2800" noProof="1">
                <a:latin typeface="Aptos (Corpo)"/>
                <a:sym typeface="Wingdings" panose="05000000000000000000" pitchFamily="2" charset="2"/>
              </a:rPr>
              <a:t>Transforming dataset strategy for tools</a:t>
            </a:r>
          </a:p>
          <a:p>
            <a:pPr marL="594360" lvl="3" algn="just">
              <a:spcBef>
                <a:spcPts val="1000"/>
              </a:spcBef>
            </a:pPr>
            <a:r>
              <a:rPr lang="en-US" sz="2800" noProof="1">
                <a:latin typeface="Aptos (Corpo)"/>
                <a:sym typeface="Wingdings" panose="05000000000000000000" pitchFamily="2" charset="2"/>
              </a:rPr>
              <a:t>Enhance the process of visualizing the reality</a:t>
            </a:r>
          </a:p>
          <a:p>
            <a:pPr marL="594360" lvl="3" algn="just">
              <a:spcBef>
                <a:spcPts val="1000"/>
              </a:spcBef>
            </a:pPr>
            <a:endParaRPr lang="en-US" sz="2800" noProof="1">
              <a:latin typeface="Arial" panose="020B0604020202020204" pitchFamily="34" charset="0"/>
              <a:sym typeface="Wingdings" panose="05000000000000000000" pitchFamily="2" charset="2"/>
            </a:endParaRPr>
          </a:p>
          <a:p>
            <a:pPr marL="548640" lvl="4" indent="0">
              <a:spcBef>
                <a:spcPts val="1000"/>
              </a:spcBef>
              <a:buNone/>
            </a:pPr>
            <a:endParaRPr lang="en-US" sz="24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9A0B1066-C8A5-5070-7247-04E10AC96391}"/>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8374768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B479A7-A122-9629-6F3E-CC03992500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3EB1BB7-53ED-DC96-2549-CC5CE2A14FA2}"/>
              </a:ext>
            </a:extLst>
          </p:cNvPr>
          <p:cNvSpPr>
            <a:spLocks noGrp="1"/>
          </p:cNvSpPr>
          <p:nvPr>
            <p:ph type="title"/>
          </p:nvPr>
        </p:nvSpPr>
        <p:spPr/>
        <p:txBody>
          <a:bodyPr>
            <a:normAutofit fontScale="90000"/>
          </a:bodyPr>
          <a:lstStyle/>
          <a:p>
            <a:br>
              <a:rPr lang="en-US" noProof="1"/>
            </a:br>
            <a:r>
              <a:rPr lang="en-US" noProof="1"/>
              <a:t>Data Analytics</a:t>
            </a:r>
            <a:br>
              <a:rPr lang="en-US" noProof="1"/>
            </a:br>
            <a:endParaRPr lang="en-US" noProof="1"/>
          </a:p>
        </p:txBody>
      </p:sp>
      <p:sp>
        <p:nvSpPr>
          <p:cNvPr id="3" name="Espaço Reservado para Conteúdo 2">
            <a:extLst>
              <a:ext uri="{FF2B5EF4-FFF2-40B4-BE49-F238E27FC236}">
                <a16:creationId xmlns:a16="http://schemas.microsoft.com/office/drawing/2014/main" id="{E8357529-28BB-E47E-8781-3188C878E432}"/>
              </a:ext>
            </a:extLst>
          </p:cNvPr>
          <p:cNvSpPr>
            <a:spLocks noGrp="1"/>
          </p:cNvSpPr>
          <p:nvPr>
            <p:ph idx="1"/>
          </p:nvPr>
        </p:nvSpPr>
        <p:spPr/>
        <p:txBody>
          <a:bodyPr>
            <a:normAutofit lnSpcReduction="10000"/>
          </a:bodyPr>
          <a:lstStyle/>
          <a:p>
            <a:pPr marL="0" lvl="1" indent="0" algn="just">
              <a:lnSpc>
                <a:spcPct val="110000"/>
              </a:lnSpc>
              <a:spcBef>
                <a:spcPts val="1000"/>
              </a:spcBef>
              <a:spcAft>
                <a:spcPts val="1200"/>
              </a:spcAft>
              <a:buNone/>
            </a:pPr>
            <a:r>
              <a:rPr lang="en-US" sz="3500" i="1" noProof="1"/>
              <a:t>Audit Data Analytics (ADA) is the process of examining datasets that underlie or </a:t>
            </a:r>
            <a:r>
              <a:rPr lang="en-US" sz="3500" i="1" u="sng" noProof="1"/>
              <a:t>correlate</a:t>
            </a:r>
            <a:r>
              <a:rPr lang="en-US" sz="3500" i="1" noProof="1"/>
              <a:t> to the </a:t>
            </a:r>
            <a:r>
              <a:rPr lang="en-US" sz="3500" i="1" u="sng" noProof="1"/>
              <a:t>objectives</a:t>
            </a:r>
            <a:r>
              <a:rPr lang="en-US" sz="3500" i="1" noProof="1"/>
              <a:t> of an </a:t>
            </a:r>
            <a:r>
              <a:rPr lang="en-US" sz="3500" i="1" u="sng" noProof="1"/>
              <a:t>audit</a:t>
            </a:r>
            <a:r>
              <a:rPr lang="en-US" sz="3500" i="1" noProof="1"/>
              <a:t> in order to extract </a:t>
            </a:r>
            <a:r>
              <a:rPr lang="en-US" sz="3500" i="1" u="sng" noProof="1"/>
              <a:t>useful information </a:t>
            </a:r>
            <a:r>
              <a:rPr lang="en-US" sz="3500" i="1" noProof="1"/>
              <a:t>through analysis, modeling, and visualization.</a:t>
            </a: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a:p>
            <a:pPr marL="0" indent="0">
              <a:lnSpc>
                <a:spcPct val="140000"/>
              </a:lnSpc>
              <a:spcBef>
                <a:spcPts val="0"/>
              </a:spcBef>
              <a:buNone/>
            </a:pPr>
            <a:r>
              <a:rPr lang="en-US" sz="1900" noProof="1">
                <a:latin typeface="Aptos (Corpo)"/>
                <a:cs typeface="Arial" panose="020B0604020202020204" pitchFamily="34" charset="0"/>
              </a:rPr>
              <a:t>AICPA (2014).</a:t>
            </a:r>
          </a:p>
          <a:p>
            <a:pPr marL="0" indent="0">
              <a:lnSpc>
                <a:spcPct val="140000"/>
              </a:lnSpc>
              <a:spcBef>
                <a:spcPts val="0"/>
              </a:spcBef>
              <a:buNone/>
            </a:pPr>
            <a:r>
              <a:rPr lang="en-US" sz="1900" noProof="1">
                <a:latin typeface="Aptos (Corpo)"/>
                <a:cs typeface="Arial" panose="020B0604020202020204" pitchFamily="34" charset="0"/>
              </a:rPr>
              <a:t>Salvatore, A. (2024). Data analytics in auditing: a practical and managerial approach.</a:t>
            </a:r>
          </a:p>
        </p:txBody>
      </p:sp>
    </p:spTree>
    <p:extLst>
      <p:ext uri="{BB962C8B-B14F-4D97-AF65-F5344CB8AC3E}">
        <p14:creationId xmlns:p14="http://schemas.microsoft.com/office/powerpoint/2010/main" val="22506623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05E6D-F59B-DCAD-CB5A-F6EE9093CFF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5DC7FF9-BBC6-7417-7B40-EFB730AB322A}"/>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6DAA29EA-655B-CC8C-16DC-E6AC9587718F}"/>
              </a:ext>
            </a:extLst>
          </p:cNvPr>
          <p:cNvSpPr>
            <a:spLocks noGrp="1"/>
          </p:cNvSpPr>
          <p:nvPr>
            <p:ph idx="1"/>
          </p:nvPr>
        </p:nvSpPr>
        <p:spPr/>
        <p:txBody>
          <a:bodyPr>
            <a:normAutofit/>
          </a:bodyPr>
          <a:lstStyle/>
          <a:p>
            <a:pPr marL="594360" lvl="3" algn="just">
              <a:spcBef>
                <a:spcPts val="1000"/>
              </a:spcBef>
            </a:pPr>
            <a:endParaRPr lang="en-US" sz="2800" noProof="1">
              <a:latin typeface="Arial" panose="020B0604020202020204" pitchFamily="34" charset="0"/>
              <a:sym typeface="Wingdings" panose="05000000000000000000" pitchFamily="2" charset="2"/>
            </a:endParaRPr>
          </a:p>
          <a:p>
            <a:pPr marL="548640" lvl="4" indent="0">
              <a:spcBef>
                <a:spcPts val="1000"/>
              </a:spcBef>
              <a:buNone/>
            </a:pPr>
            <a:endParaRPr lang="en-US" sz="24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B246D7E2-8E77-0E02-8571-B12B07B2F3DD}"/>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Espaço Reservado para Conteúdo 4">
            <a:extLst>
              <a:ext uri="{FF2B5EF4-FFF2-40B4-BE49-F238E27FC236}">
                <a16:creationId xmlns:a16="http://schemas.microsoft.com/office/drawing/2014/main" id="{5C050F87-2082-AC7F-9E3B-5260281A184D}"/>
              </a:ext>
            </a:extLst>
          </p:cNvPr>
          <p:cNvPicPr>
            <a:picLocks noChangeAspect="1"/>
          </p:cNvPicPr>
          <p:nvPr/>
        </p:nvPicPr>
        <p:blipFill>
          <a:blip r:embed="rId3"/>
          <a:stretch>
            <a:fillRect/>
          </a:stretch>
        </p:blipFill>
        <p:spPr>
          <a:xfrm>
            <a:off x="3129264" y="1846263"/>
            <a:ext cx="5993798" cy="4022725"/>
          </a:xfrm>
          <a:prstGeom prst="rect">
            <a:avLst/>
          </a:prstGeom>
        </p:spPr>
      </p:pic>
    </p:spTree>
    <p:extLst>
      <p:ext uri="{BB962C8B-B14F-4D97-AF65-F5344CB8AC3E}">
        <p14:creationId xmlns:p14="http://schemas.microsoft.com/office/powerpoint/2010/main" val="1143877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23B7A8-AC23-52C5-9FDF-A2BC11C2559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29CB616-A02B-FECD-2A3D-3573292252D2}"/>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1E2B3FDE-2CD4-57EE-D9AE-87159DDCD2E3}"/>
              </a:ext>
            </a:extLst>
          </p:cNvPr>
          <p:cNvSpPr>
            <a:spLocks noGrp="1"/>
          </p:cNvSpPr>
          <p:nvPr>
            <p:ph idx="1"/>
          </p:nvPr>
        </p:nvSpPr>
        <p:spPr/>
        <p:txBody>
          <a:bodyPr>
            <a:normAutofit/>
          </a:bodyPr>
          <a:lstStyle/>
          <a:p>
            <a:pPr marL="228600" lvl="1">
              <a:spcBef>
                <a:spcPts val="1000"/>
              </a:spcBef>
            </a:pPr>
            <a:r>
              <a:rPr lang="en-US" sz="3200" noProof="1">
                <a:latin typeface="Aptos (Corpo)"/>
                <a:sym typeface="Wingdings" panose="05000000000000000000" pitchFamily="2" charset="2"/>
              </a:rPr>
              <a:t>The actual representation of the Earth's surface is irregular</a:t>
            </a:r>
          </a:p>
          <a:p>
            <a:pPr marL="228600" lvl="1">
              <a:spcBef>
                <a:spcPts val="1000"/>
              </a:spcBef>
            </a:pPr>
            <a:endParaRPr lang="en-US" sz="32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3299ED35-6207-548A-2236-CD4CE8ADF848}"/>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Imagem 3">
            <a:extLst>
              <a:ext uri="{FF2B5EF4-FFF2-40B4-BE49-F238E27FC236}">
                <a16:creationId xmlns:a16="http://schemas.microsoft.com/office/drawing/2014/main" id="{3BF902AC-2BFC-C15A-02D5-544A654804F4}"/>
              </a:ext>
            </a:extLst>
          </p:cNvPr>
          <p:cNvPicPr>
            <a:picLocks noChangeAspect="1"/>
          </p:cNvPicPr>
          <p:nvPr/>
        </p:nvPicPr>
        <p:blipFill>
          <a:blip r:embed="rId3"/>
          <a:stretch>
            <a:fillRect/>
          </a:stretch>
        </p:blipFill>
        <p:spPr>
          <a:xfrm>
            <a:off x="1981199" y="2531758"/>
            <a:ext cx="3086099" cy="2965861"/>
          </a:xfrm>
          <a:prstGeom prst="rect">
            <a:avLst/>
          </a:prstGeom>
        </p:spPr>
      </p:pic>
      <p:pic>
        <p:nvPicPr>
          <p:cNvPr id="6" name="Imagem 5">
            <a:extLst>
              <a:ext uri="{FF2B5EF4-FFF2-40B4-BE49-F238E27FC236}">
                <a16:creationId xmlns:a16="http://schemas.microsoft.com/office/drawing/2014/main" id="{C7F7849C-D064-D82E-EDFD-1E80D1500547}"/>
              </a:ext>
            </a:extLst>
          </p:cNvPr>
          <p:cNvPicPr>
            <a:picLocks noChangeAspect="1"/>
          </p:cNvPicPr>
          <p:nvPr/>
        </p:nvPicPr>
        <p:blipFill>
          <a:blip r:embed="rId4"/>
          <a:stretch>
            <a:fillRect/>
          </a:stretch>
        </p:blipFill>
        <p:spPr>
          <a:xfrm>
            <a:off x="5477827" y="2392469"/>
            <a:ext cx="5353050" cy="3133725"/>
          </a:xfrm>
          <a:prstGeom prst="rect">
            <a:avLst/>
          </a:prstGeom>
        </p:spPr>
      </p:pic>
    </p:spTree>
    <p:extLst>
      <p:ext uri="{BB962C8B-B14F-4D97-AF65-F5344CB8AC3E}">
        <p14:creationId xmlns:p14="http://schemas.microsoft.com/office/powerpoint/2010/main" val="6461218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6DA2A-2AFE-AC3B-FC70-3DD2F163F76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CC9EAA6-747C-0E68-1254-F43C432C2E08}"/>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CAE22C94-8A77-1881-567A-88F4B2725E1C}"/>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Representation systems (Datum)</a:t>
            </a:r>
          </a:p>
          <a:p>
            <a:pPr marL="594360" lvl="3" algn="just">
              <a:spcBef>
                <a:spcPts val="1000"/>
              </a:spcBef>
            </a:pPr>
            <a:r>
              <a:rPr lang="en-US" sz="2800" noProof="1">
                <a:sym typeface="Wingdings" panose="05000000000000000000" pitchFamily="2" charset="2"/>
              </a:rPr>
              <a:t>Local or Global</a:t>
            </a:r>
          </a:p>
          <a:p>
            <a:pPr marL="594360" lvl="3" algn="just">
              <a:spcBef>
                <a:spcPts val="1000"/>
              </a:spcBef>
            </a:pPr>
            <a:r>
              <a:rPr lang="en-US" sz="2800" noProof="1">
                <a:sym typeface="Wingdings" panose="05000000000000000000" pitchFamily="2" charset="2"/>
              </a:rPr>
              <a:t>Location: SIRGAS 2000 (official of Brazil)</a:t>
            </a:r>
          </a:p>
          <a:p>
            <a:pPr marL="1051560" lvl="4" algn="just">
              <a:spcBef>
                <a:spcPts val="1000"/>
              </a:spcBef>
            </a:pPr>
            <a:r>
              <a:rPr lang="en-US" sz="2400" noProof="1">
                <a:sym typeface="Wingdings" panose="05000000000000000000" pitchFamily="2" charset="2"/>
              </a:rPr>
              <a:t>The ellipse designed to approximate the surface is adjusted to better accommodate the Brazilian surface, reducing local distortions</a:t>
            </a:r>
          </a:p>
          <a:p>
            <a:pPr marL="594360" lvl="3" algn="just">
              <a:spcBef>
                <a:spcPts val="1000"/>
              </a:spcBef>
            </a:pPr>
            <a:r>
              <a:rPr lang="en-US" sz="2800" noProof="1">
                <a:sym typeface="Wingdings" panose="05000000000000000000" pitchFamily="2" charset="2"/>
              </a:rPr>
              <a:t>Global: WGS 84</a:t>
            </a:r>
          </a:p>
          <a:p>
            <a:pPr marL="1051560" lvl="4" algn="just">
              <a:spcBef>
                <a:spcPts val="1000"/>
              </a:spcBef>
            </a:pPr>
            <a:r>
              <a:rPr lang="en-US" sz="2400" noProof="1">
                <a:sym typeface="Wingdings" panose="05000000000000000000" pitchFamily="2" charset="2"/>
              </a:rPr>
              <a:t>The ellipse designed to approximate the surface coincides with the center of the Earth and is the same for all countries, reducing average distortions but increasing local distortions</a:t>
            </a:r>
            <a:endParaRPr lang="en-US" sz="2800" noProof="1">
              <a:latin typeface="Arial" panose="020B0604020202020204" pitchFamily="34" charset="0"/>
              <a:sym typeface="Wingdings" panose="05000000000000000000" pitchFamily="2" charset="2"/>
            </a:endParaRPr>
          </a:p>
          <a:p>
            <a:pPr marL="548640" lvl="4" indent="0">
              <a:spcBef>
                <a:spcPts val="1000"/>
              </a:spcBef>
              <a:buNone/>
            </a:pPr>
            <a:endParaRPr lang="en-US" sz="24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242EE6D2-542A-1B75-D9A4-7B84FC2F7419}"/>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41481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7E07B5-2468-EA9A-F62D-A993F9966FF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F7AE5EB-4B97-911A-283A-ACD469F38743}"/>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41C2822D-52E4-6B20-CC2B-0D2DA2240618}"/>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Hypothesis 1: Fair coin</a:t>
            </a:r>
          </a:p>
          <a:p>
            <a:pPr marL="1051560" lvl="4">
              <a:spcBef>
                <a:spcPts val="1000"/>
              </a:spcBef>
            </a:pPr>
            <a:r>
              <a:rPr lang="en-US" sz="2400" noProof="1">
                <a:sym typeface="Wingdings" panose="05000000000000000000" pitchFamily="2" charset="2"/>
              </a:rPr>
              <a:t>50% Head</a:t>
            </a:r>
          </a:p>
          <a:p>
            <a:pPr marL="685800" lvl="2">
              <a:spcBef>
                <a:spcPts val="1000"/>
              </a:spcBef>
            </a:pPr>
            <a:r>
              <a:rPr lang="en-US" sz="2800" noProof="1">
                <a:sym typeface="Wingdings" panose="05000000000000000000" pitchFamily="2" charset="2"/>
              </a:rPr>
              <a:t>Hypothesis 2: Trick coin</a:t>
            </a:r>
          </a:p>
          <a:p>
            <a:pPr marL="1051560" lvl="4">
              <a:spcBef>
                <a:spcPts val="1000"/>
              </a:spcBef>
            </a:pPr>
            <a:r>
              <a:rPr lang="en-US" sz="2400" noProof="1">
                <a:sym typeface="Wingdings" panose="05000000000000000000" pitchFamily="2" charset="2"/>
              </a:rPr>
              <a:t>always shows Head</a:t>
            </a:r>
          </a:p>
          <a:p>
            <a:pPr marL="228600" lvl="1">
              <a:spcBef>
                <a:spcPts val="1000"/>
              </a:spcBef>
            </a:pPr>
            <a:r>
              <a:rPr lang="en-US" sz="3200" noProof="1"/>
              <a:t>Data collected so far:</a:t>
            </a:r>
          </a:p>
          <a:p>
            <a:pPr marL="685800" lvl="2">
              <a:spcBef>
                <a:spcPts val="1000"/>
              </a:spcBef>
            </a:pPr>
            <a:r>
              <a:rPr lang="en-US" sz="2800" noProof="1">
                <a:sym typeface="Wingdings" panose="05000000000000000000" pitchFamily="2" charset="2"/>
              </a:rPr>
              <a:t>1st release gave Head</a:t>
            </a:r>
          </a:p>
          <a:p>
            <a:pPr marL="411480" lvl="2">
              <a:spcBef>
                <a:spcPts val="1000"/>
              </a:spcBef>
            </a:pPr>
            <a:endParaRPr lang="en-US" sz="2400" noProof="1">
              <a:sym typeface="Wingdings" panose="05000000000000000000" pitchFamily="2" charset="2"/>
            </a:endParaRPr>
          </a:p>
          <a:p>
            <a:pPr marL="411480" lvl="2">
              <a:spcBef>
                <a:spcPts val="1000"/>
              </a:spcBef>
            </a:pPr>
            <a:endParaRPr lang="en-US" sz="2400" noProof="1"/>
          </a:p>
          <a:p>
            <a:pPr marL="685800" lvl="2">
              <a:spcBef>
                <a:spcPts val="1000"/>
              </a:spcBef>
            </a:pP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id="{51B60A7E-F21C-C26A-E6C8-61B58F3E9A68}"/>
              </a:ext>
            </a:extLst>
          </p:cNvPr>
          <p:cNvPicPr>
            <a:picLocks noChangeAspect="1"/>
          </p:cNvPicPr>
          <p:nvPr/>
        </p:nvPicPr>
        <p:blipFill>
          <a:blip r:embed="rId3"/>
          <a:stretch>
            <a:fillRect/>
          </a:stretch>
        </p:blipFill>
        <p:spPr>
          <a:xfrm>
            <a:off x="6640636" y="2214050"/>
            <a:ext cx="3462900" cy="2429899"/>
          </a:xfrm>
          <a:prstGeom prst="rect">
            <a:avLst/>
          </a:prstGeom>
        </p:spPr>
      </p:pic>
      <p:sp>
        <p:nvSpPr>
          <p:cNvPr id="6" name="CaixaDeTexto 5">
            <a:extLst>
              <a:ext uri="{FF2B5EF4-FFF2-40B4-BE49-F238E27FC236}">
                <a16:creationId xmlns:a16="http://schemas.microsoft.com/office/drawing/2014/main" id="{B315F571-AC9C-3633-85DD-E0376A58BA1C}"/>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1862136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FC273-BF0A-4008-134B-D6253CDBFF4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9DAD152-0FA0-525D-7966-1FE73DB8849F}"/>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649D0C50-25AE-9EC9-A94D-F98BF61AB563}"/>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of Local Datums</a:t>
            </a:r>
          </a:p>
        </p:txBody>
      </p:sp>
      <p:sp>
        <p:nvSpPr>
          <p:cNvPr id="5" name="Espaço Reservado para Conteúdo 2">
            <a:extLst>
              <a:ext uri="{FF2B5EF4-FFF2-40B4-BE49-F238E27FC236}">
                <a16:creationId xmlns:a16="http://schemas.microsoft.com/office/drawing/2014/main" id="{2F2073E1-DDE4-C561-1C07-D0EB6C89AA9F}"/>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Imagem 3">
            <a:extLst>
              <a:ext uri="{FF2B5EF4-FFF2-40B4-BE49-F238E27FC236}">
                <a16:creationId xmlns:a16="http://schemas.microsoft.com/office/drawing/2014/main" id="{1ED82507-9463-BD47-81FB-ECF8BE6676A3}"/>
              </a:ext>
            </a:extLst>
          </p:cNvPr>
          <p:cNvPicPr>
            <a:picLocks noChangeAspect="1"/>
          </p:cNvPicPr>
          <p:nvPr/>
        </p:nvPicPr>
        <p:blipFill>
          <a:blip r:embed="rId3"/>
          <a:stretch>
            <a:fillRect/>
          </a:stretch>
        </p:blipFill>
        <p:spPr>
          <a:xfrm>
            <a:off x="3520440" y="2447925"/>
            <a:ext cx="4885372" cy="3186112"/>
          </a:xfrm>
          <a:prstGeom prst="rect">
            <a:avLst/>
          </a:prstGeom>
        </p:spPr>
      </p:pic>
    </p:spTree>
    <p:extLst>
      <p:ext uri="{BB962C8B-B14F-4D97-AF65-F5344CB8AC3E}">
        <p14:creationId xmlns:p14="http://schemas.microsoft.com/office/powerpoint/2010/main" val="863590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AD4E7-75A3-D31C-C962-8CD9B37CD68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80558BC-28AE-C0C8-BC46-BFC4BE510EE1}"/>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4CA8A368-F8F2-1C37-09BE-546379749850}"/>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TOWPATHS 2000</a:t>
            </a:r>
          </a:p>
          <a:p>
            <a:pPr marL="594360" lvl="3" algn="just">
              <a:spcBef>
                <a:spcPts val="1000"/>
              </a:spcBef>
            </a:pPr>
            <a:r>
              <a:rPr lang="en-US" sz="2800" noProof="1"/>
              <a:t>Geographic Coordinates</a:t>
            </a:r>
          </a:p>
          <a:p>
            <a:pPr marL="1051560" lvl="4" algn="just">
              <a:spcBef>
                <a:spcPts val="1000"/>
              </a:spcBef>
            </a:pPr>
            <a:r>
              <a:rPr lang="en-US" sz="2400" noProof="1">
                <a:sym typeface="Wingdings" panose="05000000000000000000" pitchFamily="2" charset="2"/>
              </a:rPr>
              <a:t>Measured in degrees (spherical/non-projected)</a:t>
            </a:r>
          </a:p>
          <a:p>
            <a:pPr marL="1051560" lvl="4" algn="just">
              <a:spcBef>
                <a:spcPts val="1000"/>
              </a:spcBef>
            </a:pPr>
            <a:r>
              <a:rPr lang="en-US" sz="2400" noProof="1">
                <a:sym typeface="Wingdings" panose="05000000000000000000" pitchFamily="2" charset="2"/>
              </a:rPr>
              <a:t>Ex: -15.784144º (latitude), -47.906628º (longitude)</a:t>
            </a:r>
          </a:p>
          <a:p>
            <a:pPr marL="594360" lvl="3" algn="just">
              <a:spcBef>
                <a:spcPts val="1000"/>
              </a:spcBef>
            </a:pPr>
            <a:r>
              <a:rPr lang="en-US" sz="2800" noProof="1"/>
              <a:t>UTM (projected in 2D plan)</a:t>
            </a:r>
            <a:endParaRPr lang="en-US" sz="2800" noProof="1">
              <a:sym typeface="Wingdings" panose="05000000000000000000" pitchFamily="2" charset="2"/>
            </a:endParaRPr>
          </a:p>
          <a:p>
            <a:pPr marL="1051560" lvl="4" algn="just">
              <a:spcBef>
                <a:spcPts val="1000"/>
              </a:spcBef>
            </a:pPr>
            <a:r>
              <a:rPr lang="en-US" sz="2400" noProof="1">
                <a:latin typeface="Aptos (Corpo)"/>
                <a:sym typeface="Wingdings" panose="05000000000000000000" pitchFamily="2" charset="2"/>
              </a:rPr>
              <a:t>Measured in meters in system X,Y</a:t>
            </a:r>
          </a:p>
          <a:p>
            <a:pPr marL="1051560" lvl="4" algn="just">
              <a:spcBef>
                <a:spcPts val="1000"/>
              </a:spcBef>
            </a:pPr>
            <a:r>
              <a:rPr lang="en-US" sz="2400" noProof="1">
                <a:latin typeface="Aptos (Corpo)"/>
                <a:sym typeface="Wingdings" panose="05000000000000000000" pitchFamily="2" charset="2"/>
              </a:rPr>
              <a:t>Ex: X: 188558.28, Y: 8252777.47</a:t>
            </a:r>
            <a:endParaRPr lang="en-US" sz="2400" noProof="1">
              <a:latin typeface="Aptos (Corpo)"/>
            </a:endParaRPr>
          </a:p>
        </p:txBody>
      </p:sp>
      <p:sp>
        <p:nvSpPr>
          <p:cNvPr id="5" name="Espaço Reservado para Conteúdo 2">
            <a:extLst>
              <a:ext uri="{FF2B5EF4-FFF2-40B4-BE49-F238E27FC236}">
                <a16:creationId xmlns:a16="http://schemas.microsoft.com/office/drawing/2014/main" id="{6780C29A-4749-B404-3ED3-C47DC3614107}"/>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5856112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70CF3-F524-F436-1565-D4FE1FA3D3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F3D664-73B7-E01C-62B3-95ACC6C423CE}"/>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5" name="Espaço Reservado para Conteúdo 2">
            <a:extLst>
              <a:ext uri="{FF2B5EF4-FFF2-40B4-BE49-F238E27FC236}">
                <a16:creationId xmlns:a16="http://schemas.microsoft.com/office/drawing/2014/main" id="{7270F8AD-7C06-6303-1E22-54B747D0561A}"/>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
        <p:nvSpPr>
          <p:cNvPr id="7" name="Espaço Reservado para Conteúdo 2">
            <a:extLst>
              <a:ext uri="{FF2B5EF4-FFF2-40B4-BE49-F238E27FC236}">
                <a16:creationId xmlns:a16="http://schemas.microsoft.com/office/drawing/2014/main" id="{DDCCE49D-978E-56E6-CCA3-C0A9D302F01E}"/>
              </a:ext>
            </a:extLst>
          </p:cNvPr>
          <p:cNvSpPr txBox="1">
            <a:spLocks/>
          </p:cNvSpPr>
          <p:nvPr/>
        </p:nvSpPr>
        <p:spPr>
          <a:xfrm>
            <a:off x="990600" y="1838325"/>
            <a:ext cx="10515600" cy="44910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lvl="1">
              <a:spcBef>
                <a:spcPts val="1000"/>
              </a:spcBef>
            </a:pPr>
            <a:r>
              <a:rPr lang="en-US" sz="2800" noProof="1">
                <a:sym typeface="Wingdings" panose="05000000000000000000" pitchFamily="2" charset="2"/>
              </a:rPr>
              <a:t>UTM: Approx. of the terrestrial representation based on projections</a:t>
            </a:r>
            <a:endParaRPr lang="en-US" sz="2800" noProof="1"/>
          </a:p>
          <a:p>
            <a:pPr marL="502920" lvl="2" indent="0">
              <a:spcBef>
                <a:spcPts val="1000"/>
              </a:spcBef>
              <a:buFont typeface="Arial" panose="020B0604020202020204" pitchFamily="34" charset="0"/>
              <a:buNone/>
            </a:pPr>
            <a:endParaRPr lang="en-US" sz="2400" noProof="1">
              <a:sym typeface="Wingdings" panose="05000000000000000000" pitchFamily="2" charset="2"/>
            </a:endParaRPr>
          </a:p>
        </p:txBody>
      </p:sp>
      <p:pic>
        <p:nvPicPr>
          <p:cNvPr id="8" name="Imagem 7">
            <a:extLst>
              <a:ext uri="{FF2B5EF4-FFF2-40B4-BE49-F238E27FC236}">
                <a16:creationId xmlns:a16="http://schemas.microsoft.com/office/drawing/2014/main" id="{CC4EEFBA-37B7-3C0C-55C5-39B5872554CA}"/>
              </a:ext>
            </a:extLst>
          </p:cNvPr>
          <p:cNvPicPr>
            <a:picLocks noChangeAspect="1"/>
          </p:cNvPicPr>
          <p:nvPr/>
        </p:nvPicPr>
        <p:blipFill>
          <a:blip r:embed="rId3"/>
          <a:stretch>
            <a:fillRect/>
          </a:stretch>
        </p:blipFill>
        <p:spPr>
          <a:xfrm>
            <a:off x="1166812" y="2759602"/>
            <a:ext cx="2162175" cy="1590675"/>
          </a:xfrm>
          <a:prstGeom prst="rect">
            <a:avLst/>
          </a:prstGeom>
        </p:spPr>
      </p:pic>
      <p:pic>
        <p:nvPicPr>
          <p:cNvPr id="9" name="Imagem 8">
            <a:extLst>
              <a:ext uri="{FF2B5EF4-FFF2-40B4-BE49-F238E27FC236}">
                <a16:creationId xmlns:a16="http://schemas.microsoft.com/office/drawing/2014/main" id="{49AE1676-2729-19EB-2A01-F959118BDF8D}"/>
              </a:ext>
            </a:extLst>
          </p:cNvPr>
          <p:cNvPicPr>
            <a:picLocks noChangeAspect="1"/>
          </p:cNvPicPr>
          <p:nvPr/>
        </p:nvPicPr>
        <p:blipFill>
          <a:blip r:embed="rId4"/>
          <a:stretch>
            <a:fillRect/>
          </a:stretch>
        </p:blipFill>
        <p:spPr>
          <a:xfrm>
            <a:off x="3529488" y="2759602"/>
            <a:ext cx="4057650" cy="2038350"/>
          </a:xfrm>
          <a:prstGeom prst="rect">
            <a:avLst/>
          </a:prstGeom>
        </p:spPr>
      </p:pic>
      <p:pic>
        <p:nvPicPr>
          <p:cNvPr id="10" name="Imagem 9">
            <a:extLst>
              <a:ext uri="{FF2B5EF4-FFF2-40B4-BE49-F238E27FC236}">
                <a16:creationId xmlns:a16="http://schemas.microsoft.com/office/drawing/2014/main" id="{5DD9560F-659F-E2E8-845F-AE82EA36CDAE}"/>
              </a:ext>
            </a:extLst>
          </p:cNvPr>
          <p:cNvPicPr>
            <a:picLocks noChangeAspect="1"/>
          </p:cNvPicPr>
          <p:nvPr/>
        </p:nvPicPr>
        <p:blipFill>
          <a:blip r:embed="rId5"/>
          <a:stretch>
            <a:fillRect/>
          </a:stretch>
        </p:blipFill>
        <p:spPr>
          <a:xfrm>
            <a:off x="7940992" y="2516714"/>
            <a:ext cx="3333750" cy="3228975"/>
          </a:xfrm>
          <a:prstGeom prst="rect">
            <a:avLst/>
          </a:prstGeom>
        </p:spPr>
      </p:pic>
    </p:spTree>
    <p:extLst>
      <p:ext uri="{BB962C8B-B14F-4D97-AF65-F5344CB8AC3E}">
        <p14:creationId xmlns:p14="http://schemas.microsoft.com/office/powerpoint/2010/main" val="33931372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0B7A2-6F5D-7241-1CA3-38D17BBC959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D73864B-BCC2-340D-578D-DEDC25695A6D}"/>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801895ED-B3B4-8367-DB93-93BF863FBB9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UTM (Universal Transverse Mercator)</a:t>
            </a:r>
          </a:p>
          <a:p>
            <a:pPr marL="594360" lvl="3" algn="just">
              <a:spcBef>
                <a:spcPts val="1000"/>
              </a:spcBef>
            </a:pPr>
            <a:r>
              <a:rPr lang="en-US" sz="2800" noProof="1"/>
              <a:t>Cartesian plane projection</a:t>
            </a:r>
          </a:p>
          <a:p>
            <a:pPr marL="594360" lvl="3" algn="just">
              <a:spcBef>
                <a:spcPts val="1000"/>
              </a:spcBef>
            </a:pPr>
            <a:r>
              <a:rPr lang="en-US" sz="2800" noProof="1">
                <a:sym typeface="Wingdings" panose="05000000000000000000" pitchFamily="2" charset="2"/>
              </a:rPr>
              <a:t>High calculation accuracy for local measurements</a:t>
            </a:r>
          </a:p>
          <a:p>
            <a:pPr marL="594360" lvl="3" algn="just">
              <a:spcBef>
                <a:spcPts val="1000"/>
              </a:spcBef>
            </a:pPr>
            <a:r>
              <a:rPr lang="en-US" sz="2800" noProof="1">
                <a:sym typeface="Wingdings" panose="05000000000000000000" pitchFamily="2" charset="2"/>
              </a:rPr>
              <a:t>Recommended use: Maps and regional measurements (e.g. cartography, Google Maps)</a:t>
            </a:r>
          </a:p>
        </p:txBody>
      </p:sp>
      <p:sp>
        <p:nvSpPr>
          <p:cNvPr id="5" name="Espaço Reservado para Conteúdo 2">
            <a:extLst>
              <a:ext uri="{FF2B5EF4-FFF2-40B4-BE49-F238E27FC236}">
                <a16:creationId xmlns:a16="http://schemas.microsoft.com/office/drawing/2014/main" id="{EAA6E6F0-BB19-B2FB-90F7-5B4A563BC8A9}"/>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2715412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8CF49F-0705-FE5D-BABF-5738F0A0D138}"/>
            </a:ext>
          </a:extLst>
        </p:cNvPr>
        <p:cNvGrpSpPr/>
        <p:nvPr/>
      </p:nvGrpSpPr>
      <p:grpSpPr>
        <a:xfrm>
          <a:off x="0" y="0"/>
          <a:ext cx="0" cy="0"/>
          <a:chOff x="0" y="0"/>
          <a:chExt cx="0" cy="0"/>
        </a:xfrm>
      </p:grpSpPr>
      <p:pic>
        <p:nvPicPr>
          <p:cNvPr id="4" name="Imagem 3">
            <a:extLst>
              <a:ext uri="{FF2B5EF4-FFF2-40B4-BE49-F238E27FC236}">
                <a16:creationId xmlns:a16="http://schemas.microsoft.com/office/drawing/2014/main" id="{04DFFAAB-F1C2-0D28-1F94-DC0C8F719729}"/>
              </a:ext>
            </a:extLst>
          </p:cNvPr>
          <p:cNvPicPr>
            <a:picLocks noChangeAspect="1"/>
          </p:cNvPicPr>
          <p:nvPr/>
        </p:nvPicPr>
        <p:blipFill>
          <a:blip r:embed="rId3"/>
          <a:stretch>
            <a:fillRect/>
          </a:stretch>
        </p:blipFill>
        <p:spPr>
          <a:xfrm>
            <a:off x="4114800" y="1866216"/>
            <a:ext cx="5905499" cy="4295385"/>
          </a:xfrm>
          <a:prstGeom prst="rect">
            <a:avLst/>
          </a:prstGeom>
        </p:spPr>
      </p:pic>
      <p:sp>
        <p:nvSpPr>
          <p:cNvPr id="2" name="Título 1">
            <a:extLst>
              <a:ext uri="{FF2B5EF4-FFF2-40B4-BE49-F238E27FC236}">
                <a16:creationId xmlns:a16="http://schemas.microsoft.com/office/drawing/2014/main" id="{604B723E-6400-2284-D74A-AF96FFBC80A3}"/>
              </a:ext>
            </a:extLst>
          </p:cNvPr>
          <p:cNvSpPr>
            <a:spLocks noGrp="1"/>
          </p:cNvSpPr>
          <p:nvPr>
            <p:ph type="title"/>
          </p:nvPr>
        </p:nvSpPr>
        <p:spPr/>
        <p:txBody>
          <a:bodyPr>
            <a:normAutofit fontScale="90000"/>
          </a:bodyPr>
          <a:lstStyle/>
          <a:p>
            <a:br>
              <a:rPr lang="en-US" noProof="1"/>
            </a:br>
            <a:r>
              <a:rPr lang="en-US" noProof="1"/>
              <a:t>Georeferencing</a:t>
            </a:r>
            <a:br>
              <a:rPr lang="en-US" noProof="1"/>
            </a:br>
            <a:endParaRPr lang="en-US" noProof="1"/>
          </a:p>
        </p:txBody>
      </p:sp>
      <p:sp>
        <p:nvSpPr>
          <p:cNvPr id="3" name="Espaço Reservado para Conteúdo 2">
            <a:extLst>
              <a:ext uri="{FF2B5EF4-FFF2-40B4-BE49-F238E27FC236}">
                <a16:creationId xmlns:a16="http://schemas.microsoft.com/office/drawing/2014/main" id="{FFBAE15F-14E7-FA48-AC24-52D7B55BC4DD}"/>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UTM</a:t>
            </a:r>
          </a:p>
          <a:p>
            <a:pPr marL="594360" lvl="3" algn="just">
              <a:spcBef>
                <a:spcPts val="1000"/>
              </a:spcBef>
            </a:pPr>
            <a:r>
              <a:rPr lang="en-US" sz="2800" noProof="1"/>
              <a:t>DF: Zone 23 South</a:t>
            </a:r>
          </a:p>
        </p:txBody>
      </p:sp>
      <p:sp>
        <p:nvSpPr>
          <p:cNvPr id="5" name="Espaço Reservado para Conteúdo 2">
            <a:extLst>
              <a:ext uri="{FF2B5EF4-FFF2-40B4-BE49-F238E27FC236}">
                <a16:creationId xmlns:a16="http://schemas.microsoft.com/office/drawing/2014/main" id="{39B03388-284B-E7C7-9EA3-048586D87B58}"/>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302308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636CF-9F68-8670-2600-05BD9880604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3FBE7D-5B90-B922-9FF9-146E43DED39A}"/>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46DB6715-049D-B483-523C-0E1D757EEFE7}"/>
              </a:ext>
            </a:extLst>
          </p:cNvPr>
          <p:cNvSpPr>
            <a:spLocks noGrp="1"/>
          </p:cNvSpPr>
          <p:nvPr>
            <p:ph idx="1"/>
          </p:nvPr>
        </p:nvSpPr>
        <p:spPr/>
        <p:txBody>
          <a:bodyPr>
            <a:normAutofit/>
          </a:bodyPr>
          <a:lstStyle/>
          <a:p>
            <a:pPr marL="228600" lvl="1">
              <a:spcBef>
                <a:spcPts val="1000"/>
              </a:spcBef>
            </a:pPr>
            <a:r>
              <a:rPr lang="en-US" sz="2800" noProof="1">
                <a:latin typeface="Arial" panose="020B0604020202020204" pitchFamily="34" charset="0"/>
                <a:sym typeface="Wingdings" panose="05000000000000000000" pitchFamily="2" charset="2"/>
              </a:rPr>
              <a:t>TCDF Sisgepat</a:t>
            </a:r>
          </a:p>
          <a:p>
            <a:pPr marL="228600" lvl="1">
              <a:spcBef>
                <a:spcPts val="1000"/>
              </a:spcBef>
            </a:pPr>
            <a:endParaRPr lang="en-US" sz="2800" noProof="1">
              <a:latin typeface="Arial" panose="020B0604020202020204" pitchFamily="34" charset="0"/>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E74F313C-26B6-5DCD-8224-BB7C65AEEE5F}"/>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8" name="Imagem 7">
            <a:extLst>
              <a:ext uri="{FF2B5EF4-FFF2-40B4-BE49-F238E27FC236}">
                <a16:creationId xmlns:a16="http://schemas.microsoft.com/office/drawing/2014/main" id="{3FB01F03-4BD4-BB75-B443-0036D13B46A4}"/>
              </a:ext>
            </a:extLst>
          </p:cNvPr>
          <p:cNvPicPr>
            <a:picLocks noChangeAspect="1"/>
          </p:cNvPicPr>
          <p:nvPr/>
        </p:nvPicPr>
        <p:blipFill>
          <a:blip r:embed="rId3"/>
          <a:stretch>
            <a:fillRect/>
          </a:stretch>
        </p:blipFill>
        <p:spPr>
          <a:xfrm>
            <a:off x="4020198" y="1845735"/>
            <a:ext cx="6899194" cy="3939540"/>
          </a:xfrm>
          <a:prstGeom prst="rect">
            <a:avLst/>
          </a:prstGeom>
        </p:spPr>
      </p:pic>
      <p:pic>
        <p:nvPicPr>
          <p:cNvPr id="9" name="Imagem 8">
            <a:extLst>
              <a:ext uri="{FF2B5EF4-FFF2-40B4-BE49-F238E27FC236}">
                <a16:creationId xmlns:a16="http://schemas.microsoft.com/office/drawing/2014/main" id="{E5BAAA22-CDEB-591F-6F3B-10AFBC4B503D}"/>
              </a:ext>
            </a:extLst>
          </p:cNvPr>
          <p:cNvPicPr>
            <a:picLocks noChangeAspect="1"/>
          </p:cNvPicPr>
          <p:nvPr/>
        </p:nvPicPr>
        <p:blipFill>
          <a:blip r:embed="rId4"/>
          <a:stretch>
            <a:fillRect/>
          </a:stretch>
        </p:blipFill>
        <p:spPr>
          <a:xfrm>
            <a:off x="1149039" y="2425445"/>
            <a:ext cx="2352675" cy="590550"/>
          </a:xfrm>
          <a:prstGeom prst="rect">
            <a:avLst/>
          </a:prstGeom>
        </p:spPr>
      </p:pic>
      <p:pic>
        <p:nvPicPr>
          <p:cNvPr id="10" name="Imagem 9">
            <a:extLst>
              <a:ext uri="{FF2B5EF4-FFF2-40B4-BE49-F238E27FC236}">
                <a16:creationId xmlns:a16="http://schemas.microsoft.com/office/drawing/2014/main" id="{66E08001-1955-3D39-3EC7-8384A69A8E45}"/>
              </a:ext>
            </a:extLst>
          </p:cNvPr>
          <p:cNvPicPr>
            <a:picLocks noChangeAspect="1"/>
          </p:cNvPicPr>
          <p:nvPr/>
        </p:nvPicPr>
        <p:blipFill>
          <a:blip r:embed="rId5"/>
          <a:stretch>
            <a:fillRect/>
          </a:stretch>
        </p:blipFill>
        <p:spPr>
          <a:xfrm>
            <a:off x="1175601" y="3257378"/>
            <a:ext cx="2384407" cy="676656"/>
          </a:xfrm>
          <a:prstGeom prst="rect">
            <a:avLst/>
          </a:prstGeom>
        </p:spPr>
      </p:pic>
      <p:cxnSp>
        <p:nvCxnSpPr>
          <p:cNvPr id="11" name="Conector de Seta Reta 10">
            <a:extLst>
              <a:ext uri="{FF2B5EF4-FFF2-40B4-BE49-F238E27FC236}">
                <a16:creationId xmlns:a16="http://schemas.microsoft.com/office/drawing/2014/main" id="{D182D388-95D6-C7AE-81BA-4BAD1331BC6D}"/>
              </a:ext>
            </a:extLst>
          </p:cNvPr>
          <p:cNvCxnSpPr>
            <a:cxnSpLocks/>
          </p:cNvCxnSpPr>
          <p:nvPr/>
        </p:nvCxnSpPr>
        <p:spPr>
          <a:xfrm>
            <a:off x="3437706" y="3763092"/>
            <a:ext cx="2185854" cy="411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46642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CEF01-B800-AEA0-F909-F2019C86DFC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1040E7B-0F35-10D0-FFD6-C854C132BF42}"/>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D3673D6C-2CAC-5A96-EDB7-E7FFFD45DA28}"/>
              </a:ext>
            </a:extLst>
          </p:cNvPr>
          <p:cNvSpPr>
            <a:spLocks noGrp="1"/>
          </p:cNvSpPr>
          <p:nvPr>
            <p:ph idx="1"/>
          </p:nvPr>
        </p:nvSpPr>
        <p:spPr/>
        <p:txBody>
          <a:bodyPr>
            <a:normAutofit/>
          </a:bodyPr>
          <a:lstStyle/>
          <a:p>
            <a:pPr marL="228600" lvl="1">
              <a:spcBef>
                <a:spcPts val="1000"/>
              </a:spcBef>
            </a:pPr>
            <a:r>
              <a:rPr lang="en-US" sz="2800" noProof="1">
                <a:latin typeface="Arial" panose="020B0604020202020204" pitchFamily="34" charset="0"/>
                <a:sym typeface="Wingdings" panose="05000000000000000000" pitchFamily="2" charset="2"/>
              </a:rPr>
              <a:t>TCDF Sisgepat</a:t>
            </a:r>
          </a:p>
          <a:p>
            <a:pPr marL="228600" lvl="1">
              <a:spcBef>
                <a:spcPts val="1000"/>
              </a:spcBef>
            </a:pPr>
            <a:endParaRPr lang="en-US" sz="2800" noProof="1">
              <a:latin typeface="Arial" panose="020B0604020202020204" pitchFamily="34" charset="0"/>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90B09C75-9435-3CDB-F604-16C57FA31B14}"/>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Imagem 3">
            <a:extLst>
              <a:ext uri="{FF2B5EF4-FFF2-40B4-BE49-F238E27FC236}">
                <a16:creationId xmlns:a16="http://schemas.microsoft.com/office/drawing/2014/main" id="{FF49C123-1B56-DA9D-1041-579E49F89A51}"/>
              </a:ext>
            </a:extLst>
          </p:cNvPr>
          <p:cNvPicPr>
            <a:picLocks noChangeAspect="1"/>
          </p:cNvPicPr>
          <p:nvPr/>
        </p:nvPicPr>
        <p:blipFill>
          <a:blip r:embed="rId3"/>
          <a:stretch>
            <a:fillRect/>
          </a:stretch>
        </p:blipFill>
        <p:spPr>
          <a:xfrm>
            <a:off x="3972027" y="1986689"/>
            <a:ext cx="4329696" cy="3831166"/>
          </a:xfrm>
          <a:prstGeom prst="rect">
            <a:avLst/>
          </a:prstGeom>
        </p:spPr>
      </p:pic>
      <p:pic>
        <p:nvPicPr>
          <p:cNvPr id="6" name="Imagem 5">
            <a:extLst>
              <a:ext uri="{FF2B5EF4-FFF2-40B4-BE49-F238E27FC236}">
                <a16:creationId xmlns:a16="http://schemas.microsoft.com/office/drawing/2014/main" id="{7FA84563-FF7D-EFFC-BA4C-81EDF42AF2A6}"/>
              </a:ext>
            </a:extLst>
          </p:cNvPr>
          <p:cNvPicPr>
            <a:picLocks noChangeAspect="1"/>
          </p:cNvPicPr>
          <p:nvPr/>
        </p:nvPicPr>
        <p:blipFill>
          <a:blip r:embed="rId4"/>
          <a:stretch>
            <a:fillRect/>
          </a:stretch>
        </p:blipFill>
        <p:spPr>
          <a:xfrm>
            <a:off x="8457114" y="1986689"/>
            <a:ext cx="2543175" cy="3381375"/>
          </a:xfrm>
          <a:prstGeom prst="rect">
            <a:avLst/>
          </a:prstGeom>
        </p:spPr>
      </p:pic>
      <p:pic>
        <p:nvPicPr>
          <p:cNvPr id="7" name="Imagem 6">
            <a:extLst>
              <a:ext uri="{FF2B5EF4-FFF2-40B4-BE49-F238E27FC236}">
                <a16:creationId xmlns:a16="http://schemas.microsoft.com/office/drawing/2014/main" id="{C0EB72A1-FD10-5EA2-5BEC-6E195BEE22B7}"/>
              </a:ext>
            </a:extLst>
          </p:cNvPr>
          <p:cNvPicPr>
            <a:picLocks noChangeAspect="1"/>
          </p:cNvPicPr>
          <p:nvPr/>
        </p:nvPicPr>
        <p:blipFill>
          <a:blip r:embed="rId5"/>
          <a:stretch>
            <a:fillRect/>
          </a:stretch>
        </p:blipFill>
        <p:spPr>
          <a:xfrm>
            <a:off x="1342450" y="3005625"/>
            <a:ext cx="2384407" cy="676656"/>
          </a:xfrm>
          <a:prstGeom prst="rect">
            <a:avLst/>
          </a:prstGeom>
        </p:spPr>
      </p:pic>
    </p:spTree>
    <p:extLst>
      <p:ext uri="{BB962C8B-B14F-4D97-AF65-F5344CB8AC3E}">
        <p14:creationId xmlns:p14="http://schemas.microsoft.com/office/powerpoint/2010/main" val="32006644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32F35-AD0E-747E-C054-744749BD8B8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B96D9B-2338-9246-3622-51B2B30C79A9}"/>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14F500D9-CFD2-99B6-F5D1-B5375C81545D}"/>
              </a:ext>
            </a:extLst>
          </p:cNvPr>
          <p:cNvSpPr>
            <a:spLocks noGrp="1"/>
          </p:cNvSpPr>
          <p:nvPr>
            <p:ph idx="1"/>
          </p:nvPr>
        </p:nvSpPr>
        <p:spPr/>
        <p:txBody>
          <a:bodyPr>
            <a:normAutofit/>
          </a:bodyPr>
          <a:lstStyle/>
          <a:p>
            <a:pPr marL="228600" lvl="1">
              <a:spcBef>
                <a:spcPts val="1000"/>
              </a:spcBef>
            </a:pPr>
            <a:r>
              <a:rPr lang="en-US" sz="2800" noProof="1">
                <a:latin typeface="Arial" panose="020B0604020202020204" pitchFamily="34" charset="0"/>
                <a:sym typeface="Wingdings" panose="05000000000000000000" pitchFamily="2" charset="2"/>
              </a:rPr>
              <a:t>GeoPortal polygon representation</a:t>
            </a:r>
          </a:p>
          <a:p>
            <a:pPr marL="228600" lvl="1">
              <a:spcBef>
                <a:spcPts val="1000"/>
              </a:spcBef>
            </a:pPr>
            <a:endParaRPr lang="en-US" sz="2800" noProof="1">
              <a:latin typeface="Arial" panose="020B0604020202020204" pitchFamily="34" charset="0"/>
              <a:sym typeface="Wingdings" panose="05000000000000000000" pitchFamily="2" charset="2"/>
            </a:endParaRPr>
          </a:p>
          <a:p>
            <a:pPr marL="228600" lvl="1">
              <a:spcBef>
                <a:spcPts val="1000"/>
              </a:spcBef>
            </a:pPr>
            <a:endParaRPr lang="en-US" sz="2800" noProof="1">
              <a:latin typeface="Arial" panose="020B0604020202020204" pitchFamily="34" charset="0"/>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69C4BD98-8DC9-4C8D-D64E-FC392AA04A93}"/>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8" name="Imagem 7">
            <a:extLst>
              <a:ext uri="{FF2B5EF4-FFF2-40B4-BE49-F238E27FC236}">
                <a16:creationId xmlns:a16="http://schemas.microsoft.com/office/drawing/2014/main" id="{685B842D-A51F-034F-76F8-917D3DF63C03}"/>
              </a:ext>
            </a:extLst>
          </p:cNvPr>
          <p:cNvPicPr>
            <a:picLocks noChangeAspect="1"/>
          </p:cNvPicPr>
          <p:nvPr/>
        </p:nvPicPr>
        <p:blipFill>
          <a:blip r:embed="rId3"/>
          <a:stretch>
            <a:fillRect/>
          </a:stretch>
        </p:blipFill>
        <p:spPr>
          <a:xfrm>
            <a:off x="1411922" y="2381715"/>
            <a:ext cx="3846446" cy="3403559"/>
          </a:xfrm>
          <a:prstGeom prst="rect">
            <a:avLst/>
          </a:prstGeom>
        </p:spPr>
      </p:pic>
      <p:pic>
        <p:nvPicPr>
          <p:cNvPr id="9" name="Imagem 8">
            <a:extLst>
              <a:ext uri="{FF2B5EF4-FFF2-40B4-BE49-F238E27FC236}">
                <a16:creationId xmlns:a16="http://schemas.microsoft.com/office/drawing/2014/main" id="{30ABDCC7-38C1-449C-6303-22EBC278773C}"/>
              </a:ext>
            </a:extLst>
          </p:cNvPr>
          <p:cNvPicPr>
            <a:picLocks noChangeAspect="1"/>
          </p:cNvPicPr>
          <p:nvPr/>
        </p:nvPicPr>
        <p:blipFill>
          <a:blip r:embed="rId4"/>
          <a:stretch>
            <a:fillRect/>
          </a:stretch>
        </p:blipFill>
        <p:spPr>
          <a:xfrm>
            <a:off x="5573010" y="2381715"/>
            <a:ext cx="2354798" cy="3608984"/>
          </a:xfrm>
          <a:prstGeom prst="rect">
            <a:avLst/>
          </a:prstGeom>
        </p:spPr>
      </p:pic>
      <p:cxnSp>
        <p:nvCxnSpPr>
          <p:cNvPr id="10" name="Conector de Seta Reta 9">
            <a:extLst>
              <a:ext uri="{FF2B5EF4-FFF2-40B4-BE49-F238E27FC236}">
                <a16:creationId xmlns:a16="http://schemas.microsoft.com/office/drawing/2014/main" id="{AE97F788-2418-E582-1DDE-2E8728EBB33E}"/>
              </a:ext>
            </a:extLst>
          </p:cNvPr>
          <p:cNvCxnSpPr/>
          <p:nvPr/>
        </p:nvCxnSpPr>
        <p:spPr>
          <a:xfrm>
            <a:off x="7388352" y="3465576"/>
            <a:ext cx="92354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a:extLst>
              <a:ext uri="{FF2B5EF4-FFF2-40B4-BE49-F238E27FC236}">
                <a16:creationId xmlns:a16="http://schemas.microsoft.com/office/drawing/2014/main" id="{1056A15A-33BA-CD61-4276-5C7CE1B21CCE}"/>
              </a:ext>
            </a:extLst>
          </p:cNvPr>
          <p:cNvSpPr txBox="1"/>
          <p:nvPr/>
        </p:nvSpPr>
        <p:spPr>
          <a:xfrm>
            <a:off x="8412480" y="2916936"/>
            <a:ext cx="2367598" cy="923323"/>
          </a:xfrm>
          <a:prstGeom prst="rect">
            <a:avLst/>
          </a:prstGeom>
          <a:noFill/>
        </p:spPr>
        <p:txBody>
          <a:bodyPr wrap="square" rtlCol="0">
            <a:spAutoFit/>
          </a:bodyPr>
          <a:lstStyle/>
          <a:p>
            <a:r>
              <a:rPr lang="en-US" noProof="1"/>
              <a:t>4 points in space in the representation X, Y SIGAR 2000 UTM</a:t>
            </a:r>
          </a:p>
        </p:txBody>
      </p:sp>
      <p:sp>
        <p:nvSpPr>
          <p:cNvPr id="12" name="Retângulo 11">
            <a:extLst>
              <a:ext uri="{FF2B5EF4-FFF2-40B4-BE49-F238E27FC236}">
                <a16:creationId xmlns:a16="http://schemas.microsoft.com/office/drawing/2014/main" id="{24254B49-17FB-9E4E-56A2-E3ACB03F4026}"/>
              </a:ext>
            </a:extLst>
          </p:cNvPr>
          <p:cNvSpPr/>
          <p:nvPr/>
        </p:nvSpPr>
        <p:spPr>
          <a:xfrm>
            <a:off x="5890873" y="2752344"/>
            <a:ext cx="1716935" cy="2276856"/>
          </a:xfrm>
          <a:prstGeom prst="rect">
            <a:avLst/>
          </a:prstGeom>
          <a:solidFill>
            <a:schemeClr val="accent1">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CaixaDeTexto 12">
            <a:extLst>
              <a:ext uri="{FF2B5EF4-FFF2-40B4-BE49-F238E27FC236}">
                <a16:creationId xmlns:a16="http://schemas.microsoft.com/office/drawing/2014/main" id="{82742B14-2177-BE33-BBE7-948EA847CC41}"/>
              </a:ext>
            </a:extLst>
          </p:cNvPr>
          <p:cNvSpPr txBox="1"/>
          <p:nvPr/>
        </p:nvSpPr>
        <p:spPr>
          <a:xfrm>
            <a:off x="8425280" y="4435417"/>
            <a:ext cx="2354798" cy="1200329"/>
          </a:xfrm>
          <a:prstGeom prst="rect">
            <a:avLst/>
          </a:prstGeom>
          <a:noFill/>
        </p:spPr>
        <p:txBody>
          <a:bodyPr wrap="square" rtlCol="0">
            <a:spAutoFit/>
          </a:bodyPr>
          <a:lstStyle/>
          <a:p>
            <a:r>
              <a:rPr lang="en-US" noProof="1"/>
              <a:t>Last point returns to the starting point, to close the perimeter of the polygon</a:t>
            </a:r>
          </a:p>
        </p:txBody>
      </p:sp>
      <p:cxnSp>
        <p:nvCxnSpPr>
          <p:cNvPr id="14" name="Conector de Seta Reta 13">
            <a:extLst>
              <a:ext uri="{FF2B5EF4-FFF2-40B4-BE49-F238E27FC236}">
                <a16:creationId xmlns:a16="http://schemas.microsoft.com/office/drawing/2014/main" id="{DE0B8BBD-5DFB-D52A-D516-F8736427648A}"/>
              </a:ext>
            </a:extLst>
          </p:cNvPr>
          <p:cNvCxnSpPr>
            <a:cxnSpLocks/>
            <a:endCxn id="13" idx="1"/>
          </p:cNvCxnSpPr>
          <p:nvPr/>
        </p:nvCxnSpPr>
        <p:spPr>
          <a:xfrm flipV="1">
            <a:off x="7607808" y="5035582"/>
            <a:ext cx="817472" cy="22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15024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73DFD-CA11-8FAA-E7CD-E678A182198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F69F02B-CD14-EF18-7AF9-D1E06F478499}"/>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F89C8F75-5AB1-0892-CA17-4AF27E79BF67}"/>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Advantages of aggregating information from the GeoPortal</a:t>
            </a:r>
          </a:p>
          <a:p>
            <a:pPr marL="594360" lvl="3" algn="just">
              <a:spcBef>
                <a:spcPts val="1000"/>
              </a:spcBef>
            </a:pPr>
            <a:r>
              <a:rPr lang="en-US" sz="2800" noProof="1">
                <a:sym typeface="Wingdings" panose="05000000000000000000" pitchFamily="2" charset="2"/>
              </a:rPr>
              <a:t>Better quality in the description of the property address</a:t>
            </a:r>
          </a:p>
          <a:p>
            <a:pPr marL="594360" lvl="3" algn="just">
              <a:spcBef>
                <a:spcPts val="1000"/>
              </a:spcBef>
            </a:pPr>
            <a:r>
              <a:rPr lang="en-US" sz="2800" noProof="1">
                <a:sym typeface="Wingdings" panose="05000000000000000000" pitchFamily="2" charset="2"/>
              </a:rPr>
              <a:t>Aggregate information from the zip code, etc.</a:t>
            </a:r>
          </a:p>
          <a:p>
            <a:pPr marL="594360" lvl="3" algn="just">
              <a:spcBef>
                <a:spcPts val="1000"/>
              </a:spcBef>
            </a:pPr>
            <a:r>
              <a:rPr lang="en-US" sz="2800" noProof="1">
                <a:sym typeface="Wingdings" panose="05000000000000000000" pitchFamily="2" charset="2"/>
              </a:rPr>
              <a:t>Plot area information</a:t>
            </a:r>
          </a:p>
          <a:p>
            <a:pPr marL="594360" lvl="3" algn="just">
              <a:spcBef>
                <a:spcPts val="1000"/>
              </a:spcBef>
            </a:pPr>
            <a:r>
              <a:rPr lang="en-US" sz="2800" noProof="1">
                <a:sym typeface="Wingdings" panose="05000000000000000000" pitchFamily="2" charset="2"/>
              </a:rPr>
              <a:t>Enable cross-referencing data with the Revenue database</a:t>
            </a:r>
          </a:p>
          <a:p>
            <a:pPr marL="1051560" lvl="4" algn="just">
              <a:spcBef>
                <a:spcPts val="1000"/>
              </a:spcBef>
            </a:pPr>
            <a:r>
              <a:rPr lang="en-US" sz="2400" noProof="1">
                <a:latin typeface="Aptos (Corpo)"/>
                <a:sym typeface="Wingdings" panose="05000000000000000000" pitchFamily="2" charset="2"/>
              </a:rPr>
              <a:t>Verify fiscal value calculation base of the public properties</a:t>
            </a:r>
          </a:p>
        </p:txBody>
      </p:sp>
      <p:sp>
        <p:nvSpPr>
          <p:cNvPr id="5" name="Espaço Reservado para Conteúdo 2">
            <a:extLst>
              <a:ext uri="{FF2B5EF4-FFF2-40B4-BE49-F238E27FC236}">
                <a16:creationId xmlns:a16="http://schemas.microsoft.com/office/drawing/2014/main" id="{4565B2B6-A262-9078-39F6-0B43A3DD0FD6}"/>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7687788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FF965-CC96-D82C-6FAB-0505BB52207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5A73A8A-6D85-FE06-7C27-3286A9C47099}"/>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30FCC814-BFEF-F302-358B-D73C28DAEE18}"/>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Would it be possible to perform an automated analysis?</a:t>
            </a:r>
          </a:p>
          <a:p>
            <a:pPr marL="594360" lvl="3" algn="just">
              <a:spcBef>
                <a:spcPts val="1000"/>
              </a:spcBef>
            </a:pPr>
            <a:r>
              <a:rPr lang="en-US" sz="2800" noProof="1">
                <a:latin typeface="Arial" panose="020B0604020202020204" pitchFamily="34" charset="0"/>
                <a:sym typeface="Wingdings" panose="05000000000000000000" pitchFamily="2" charset="2"/>
              </a:rPr>
              <a:t>all land registered in SisGepat (census)</a:t>
            </a:r>
          </a:p>
          <a:p>
            <a:pPr marL="228600" lvl="1">
              <a:spcBef>
                <a:spcPts val="1000"/>
              </a:spcBef>
            </a:pPr>
            <a:endParaRPr lang="en-US" sz="3200" noProof="1">
              <a:sym typeface="Wingdings" panose="05000000000000000000" pitchFamily="2" charset="2"/>
            </a:endParaRPr>
          </a:p>
          <a:p>
            <a:pPr marL="228600" lvl="1">
              <a:spcBef>
                <a:spcPts val="1000"/>
              </a:spcBef>
            </a:pPr>
            <a:r>
              <a:rPr lang="en-US" sz="3200" noProof="1">
                <a:sym typeface="Wingdings" panose="05000000000000000000" pitchFamily="2" charset="2"/>
              </a:rPr>
              <a:t>It did not prove to be viable</a:t>
            </a:r>
          </a:p>
          <a:p>
            <a:pPr marL="594360" lvl="3" algn="just">
              <a:spcBef>
                <a:spcPts val="1000"/>
              </a:spcBef>
            </a:pPr>
            <a:r>
              <a:rPr lang="en-US" sz="2800" noProof="1">
                <a:latin typeface="Arial" panose="020B0604020202020204" pitchFamily="34" charset="0"/>
                <a:sym typeface="Wingdings" panose="05000000000000000000" pitchFamily="2" charset="2"/>
              </a:rPr>
              <a:t>We tried, but many limitations/complexities involved</a:t>
            </a:r>
          </a:p>
        </p:txBody>
      </p:sp>
      <p:sp>
        <p:nvSpPr>
          <p:cNvPr id="5" name="Espaço Reservado para Conteúdo 2">
            <a:extLst>
              <a:ext uri="{FF2B5EF4-FFF2-40B4-BE49-F238E27FC236}">
                <a16:creationId xmlns:a16="http://schemas.microsoft.com/office/drawing/2014/main" id="{D038324E-00AD-B425-8DB5-A48392C97D64}"/>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676623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9390A-8F1C-2A4C-93A0-4B78FFFD940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F0C6A55-08FF-6755-0C9B-0BFEBD3A0967}"/>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1475A484-D4EF-C598-2552-31C723885982}"/>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For the phenomenon investigated:</a:t>
            </a:r>
          </a:p>
          <a:p>
            <a:pPr marL="1051560" lvl="4">
              <a:spcBef>
                <a:spcPts val="1000"/>
              </a:spcBef>
            </a:pPr>
            <a:r>
              <a:rPr lang="en-US" sz="2400" noProof="1">
                <a:sym typeface="Wingdings" panose="05000000000000000000" pitchFamily="2" charset="2"/>
              </a:rPr>
              <a:t>Hypothesis 1 (fair currency)</a:t>
            </a:r>
          </a:p>
          <a:p>
            <a:pPr marL="1508760" lvl="5">
              <a:spcBef>
                <a:spcPts val="1000"/>
              </a:spcBef>
            </a:pPr>
            <a:r>
              <a:rPr lang="en-US" sz="2400" noProof="1">
                <a:sym typeface="Wingdings" panose="05000000000000000000" pitchFamily="2" charset="2"/>
              </a:rPr>
              <a:t>Probability 50%</a:t>
            </a:r>
          </a:p>
          <a:p>
            <a:pPr marL="1051560" lvl="4">
              <a:spcBef>
                <a:spcPts val="1000"/>
              </a:spcBef>
            </a:pPr>
            <a:r>
              <a:rPr lang="en-US" sz="2400" noProof="1">
                <a:sym typeface="Wingdings" panose="05000000000000000000" pitchFamily="2" charset="2"/>
              </a:rPr>
              <a:t>Hypothesis 2 (</a:t>
            </a:r>
            <a:r>
              <a:rPr lang="pt-BR" sz="2400" dirty="0"/>
              <a:t>trick</a:t>
            </a:r>
            <a:r>
              <a:rPr lang="en-US" sz="2400" noProof="1">
                <a:sym typeface="Wingdings" panose="05000000000000000000" pitchFamily="2" charset="2"/>
              </a:rPr>
              <a:t> coin)</a:t>
            </a:r>
          </a:p>
          <a:p>
            <a:pPr marL="1508760" lvl="5">
              <a:spcBef>
                <a:spcPts val="1000"/>
              </a:spcBef>
            </a:pPr>
            <a:r>
              <a:rPr lang="en-US" sz="2400" noProof="1">
                <a:sym typeface="Wingdings" panose="05000000000000000000" pitchFamily="2" charset="2"/>
              </a:rPr>
              <a:t>Probability 100%</a:t>
            </a:r>
            <a:endParaRPr lang="en-US" sz="2400" noProof="1"/>
          </a:p>
          <a:p>
            <a:pPr marL="685800" lvl="2">
              <a:spcBef>
                <a:spcPts val="1000"/>
              </a:spcBef>
            </a:pP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id="{83A287E6-E9D5-678A-3957-14EFB0104C24}"/>
              </a:ext>
            </a:extLst>
          </p:cNvPr>
          <p:cNvPicPr>
            <a:picLocks noChangeAspect="1"/>
          </p:cNvPicPr>
          <p:nvPr/>
        </p:nvPicPr>
        <p:blipFill>
          <a:blip r:embed="rId3"/>
          <a:stretch>
            <a:fillRect/>
          </a:stretch>
        </p:blipFill>
        <p:spPr>
          <a:xfrm>
            <a:off x="6640636" y="2214050"/>
            <a:ext cx="3462900" cy="2429899"/>
          </a:xfrm>
          <a:prstGeom prst="rect">
            <a:avLst/>
          </a:prstGeom>
        </p:spPr>
      </p:pic>
      <p:sp>
        <p:nvSpPr>
          <p:cNvPr id="6" name="CaixaDeTexto 5">
            <a:extLst>
              <a:ext uri="{FF2B5EF4-FFF2-40B4-BE49-F238E27FC236}">
                <a16:creationId xmlns:a16="http://schemas.microsoft.com/office/drawing/2014/main" id="{7C36DF1B-35BA-538B-055E-FE1EE54C1A2A}"/>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40060824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B33F-F0A4-CB9A-319D-FBB998449A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1D4FAD4-A00B-8D44-04CD-67818BD324FA}"/>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095C921A-D06F-E837-27A8-1C0451382B73}"/>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Limitations on cross-referencing data:</a:t>
            </a:r>
          </a:p>
          <a:p>
            <a:pPr marL="594360" lvl="3" algn="just">
              <a:spcBef>
                <a:spcPts val="1000"/>
              </a:spcBef>
            </a:pPr>
            <a:r>
              <a:rPr lang="en-US" sz="2800" noProof="1">
                <a:sym typeface="Wingdings" panose="05000000000000000000" pitchFamily="2" charset="2"/>
              </a:rPr>
              <a:t>Not all terrains had geometric coordinates</a:t>
            </a:r>
          </a:p>
          <a:p>
            <a:pPr marL="1051560" lvl="4" algn="just">
              <a:spcBef>
                <a:spcPts val="1000"/>
              </a:spcBef>
            </a:pPr>
            <a:r>
              <a:rPr lang="en-US" sz="2400" noProof="1">
                <a:latin typeface="Aptos (Corpo)"/>
                <a:sym typeface="Wingdings" panose="05000000000000000000" pitchFamily="2" charset="2"/>
              </a:rPr>
              <a:t>Complex similarity address analysis strategy</a:t>
            </a:r>
          </a:p>
          <a:p>
            <a:pPr marL="594360" lvl="3" algn="just">
              <a:spcBef>
                <a:spcPts val="1000"/>
              </a:spcBef>
            </a:pPr>
            <a:r>
              <a:rPr lang="en-US" sz="2800" noProof="1">
                <a:sym typeface="Wingdings" panose="05000000000000000000" pitchFamily="2" charset="2"/>
              </a:rPr>
              <a:t>Some public lands did not have polygons identified in the GeoPortal</a:t>
            </a:r>
          </a:p>
          <a:p>
            <a:pPr marL="594360" lvl="3" algn="just">
              <a:spcBef>
                <a:spcPts val="1000"/>
              </a:spcBef>
            </a:pPr>
            <a:r>
              <a:rPr lang="en-US" sz="2800" noProof="1">
                <a:sym typeface="Wingdings" panose="05000000000000000000" pitchFamily="2" charset="2"/>
              </a:rPr>
              <a:t>Incompatibility between geometric coordinates recorded in SisGepat and the characteristics of the corresponding polygon</a:t>
            </a:r>
          </a:p>
          <a:p>
            <a:pPr marL="594360" lvl="3" algn="just">
              <a:spcBef>
                <a:spcPts val="1000"/>
              </a:spcBef>
            </a:pPr>
            <a:r>
              <a:rPr lang="en-US" sz="2800" noProof="1">
                <a:sym typeface="Wingdings" panose="05000000000000000000" pitchFamily="2" charset="2"/>
              </a:rPr>
              <a:t>1 plot of land in SisGepat  +1 polygon in GeoPortal</a:t>
            </a:r>
          </a:p>
          <a:p>
            <a:pPr marL="594360" lvl="3" algn="just">
              <a:spcBef>
                <a:spcPts val="1000"/>
              </a:spcBef>
            </a:pPr>
            <a:r>
              <a:rPr lang="en-US" sz="2800" noProof="1">
                <a:sym typeface="Wingdings" panose="05000000000000000000" pitchFamily="2" charset="2"/>
              </a:rPr>
              <a:t>1 polygon in the GeoPortal  +1 land in SisGepat</a:t>
            </a:r>
          </a:p>
          <a:p>
            <a:pPr marL="594360" lvl="3" algn="just">
              <a:spcBef>
                <a:spcPts val="1000"/>
              </a:spcBef>
            </a:pPr>
            <a:endParaRPr lang="en-US" sz="2800" noProof="1">
              <a:sym typeface="Wingdings" panose="05000000000000000000" pitchFamily="2" charset="2"/>
            </a:endParaRPr>
          </a:p>
          <a:p>
            <a:pPr marL="594360" lvl="3" algn="just">
              <a:spcBef>
                <a:spcPts val="1000"/>
              </a:spcBef>
            </a:pPr>
            <a:endParaRPr lang="en-US" sz="28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76390F1A-544B-2E85-5076-702FDB6FF710}"/>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955889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5A5D22-6BD5-BB4C-59BD-3F93CDEA211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0B9B471-04A0-B7A1-DD8D-116524CCD0DE}"/>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864C010B-9A2A-38F8-F4E3-34796983B41A}"/>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Limitations due to additional analysis:</a:t>
            </a:r>
          </a:p>
          <a:p>
            <a:pPr marL="594360" lvl="3" algn="just">
              <a:spcBef>
                <a:spcPts val="1000"/>
              </a:spcBef>
            </a:pPr>
            <a:r>
              <a:rPr lang="en-US" sz="2800" noProof="1">
                <a:sym typeface="Wingdings" panose="05000000000000000000" pitchFamily="2" charset="2"/>
              </a:rPr>
              <a:t>Check the area and owner of the land at the </a:t>
            </a:r>
            <a:r>
              <a:rPr lang="en-US" sz="2800" b="1" noProof="1">
                <a:sym typeface="Wingdings" panose="05000000000000000000" pitchFamily="2" charset="2"/>
              </a:rPr>
              <a:t>notary offices</a:t>
            </a:r>
          </a:p>
          <a:p>
            <a:pPr marL="594360" lvl="3" algn="just">
              <a:spcBef>
                <a:spcPts val="1000"/>
              </a:spcBef>
            </a:pPr>
            <a:r>
              <a:rPr lang="en-US" sz="2800" noProof="1">
                <a:sym typeface="Wingdings" panose="05000000000000000000" pitchFamily="2" charset="2"/>
              </a:rPr>
              <a:t>Visually check for cases of </a:t>
            </a:r>
            <a:r>
              <a:rPr lang="en-US" sz="2800" b="1" noProof="1">
                <a:sym typeface="Wingdings" panose="05000000000000000000" pitchFamily="2" charset="2"/>
              </a:rPr>
              <a:t>loss of economic value</a:t>
            </a:r>
          </a:p>
          <a:p>
            <a:pPr marL="1051560" lvl="4" algn="just">
              <a:spcBef>
                <a:spcPts val="1000"/>
              </a:spcBef>
            </a:pPr>
            <a:r>
              <a:rPr lang="en-US" sz="2400" noProof="1">
                <a:latin typeface="Aptos (Corpo)"/>
                <a:sym typeface="Wingdings" panose="05000000000000000000" pitchFamily="2" charset="2"/>
              </a:rPr>
              <a:t> total or partial loss of control of the asset</a:t>
            </a:r>
          </a:p>
          <a:p>
            <a:pPr marL="1051560" lvl="4" algn="just">
              <a:spcBef>
                <a:spcPts val="1000"/>
              </a:spcBef>
            </a:pPr>
            <a:r>
              <a:rPr lang="en-US" sz="2400" noProof="1">
                <a:latin typeface="Aptos (Corpo)"/>
                <a:sym typeface="Wingdings" panose="05000000000000000000" pitchFamily="2" charset="2"/>
              </a:rPr>
              <a:t> Land invasion</a:t>
            </a:r>
            <a:endParaRPr lang="en-US" sz="2800" noProof="1">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FA48BB73-E04A-31EE-F6F0-177E570D8D5E}"/>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290508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29B42-EE07-E50B-881A-C385FC2F427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F411D3C-C6B6-7FA8-C66E-D41F9DAAE310}"/>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D1CE1B6C-FB91-943F-36DC-FCD99EA1A795}"/>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Solution adopted</a:t>
            </a:r>
          </a:p>
          <a:p>
            <a:pPr marL="594360" lvl="3" algn="just">
              <a:spcBef>
                <a:spcPts val="1000"/>
              </a:spcBef>
            </a:pPr>
            <a:r>
              <a:rPr lang="en-US" sz="2800" b="1" noProof="1">
                <a:sym typeface="Wingdings" panose="05000000000000000000" pitchFamily="2" charset="2"/>
              </a:rPr>
              <a:t>Sampling</a:t>
            </a:r>
          </a:p>
        </p:txBody>
      </p:sp>
      <p:sp>
        <p:nvSpPr>
          <p:cNvPr id="5" name="Espaço Reservado para Conteúdo 2">
            <a:extLst>
              <a:ext uri="{FF2B5EF4-FFF2-40B4-BE49-F238E27FC236}">
                <a16:creationId xmlns:a16="http://schemas.microsoft.com/office/drawing/2014/main" id="{26B30FAE-A9F2-CE7F-62A4-FF78F955ECD6}"/>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1210974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757388-93BF-E21B-28B4-CDE19ED0428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2EC3491-66CE-F23C-00DB-80D71F2EB1B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153350D6-7A73-08A4-7751-DAE91A801CA2}"/>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Proportional to the monetary value: greater weight of real estate with greater R$</a:t>
            </a:r>
          </a:p>
          <a:p>
            <a:pPr marL="1051560" lvl="4" algn="just">
              <a:spcBef>
                <a:spcPts val="1000"/>
              </a:spcBef>
            </a:pPr>
            <a:r>
              <a:rPr lang="en-US" sz="2400" noProof="1">
                <a:latin typeface="Aptos (Corpo)"/>
                <a:sym typeface="Wingdings" panose="05000000000000000000" pitchFamily="2" charset="2"/>
              </a:rPr>
              <a:t>Monetary Unit Sampling (AUM)</a:t>
            </a:r>
          </a:p>
          <a:p>
            <a:pPr marL="1051560" lvl="4" algn="just">
              <a:spcBef>
                <a:spcPts val="1000"/>
              </a:spcBef>
            </a:pPr>
            <a:r>
              <a:rPr lang="en-US" sz="2400" noProof="1">
                <a:latin typeface="Aptos (Corpo)"/>
                <a:sym typeface="Wingdings" panose="05000000000000000000" pitchFamily="2" charset="2"/>
              </a:rPr>
              <a:t>ABC Curve</a:t>
            </a:r>
          </a:p>
          <a:p>
            <a:pPr marL="1051560" lvl="4" algn="just">
              <a:spcBef>
                <a:spcPts val="1000"/>
              </a:spcBef>
            </a:pPr>
            <a:r>
              <a:rPr lang="en-US" sz="2400" noProof="1">
                <a:latin typeface="Aptos (Corpo)"/>
                <a:sym typeface="Wingdings" panose="05000000000000000000" pitchFamily="2" charset="2"/>
              </a:rPr>
              <a:t>Etc.</a:t>
            </a: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F74E04A3-FDBB-A5E4-7E69-B042370E57F8}"/>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9734090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46D36B-6D3E-D333-D6B0-C292B5192D9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10E70B-D712-D348-31F7-F38FFDA3625B}"/>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DDDE3FB4-6084-A084-5FEA-FB2A712D37C9}"/>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Hypothesis 1: the economic value of the asset is directly related to the value recorded in the Patrimonial System</a:t>
            </a:r>
          </a:p>
          <a:p>
            <a:pPr marL="594360" lvl="3" algn="just">
              <a:spcBef>
                <a:spcPts val="1000"/>
              </a:spcBef>
            </a:pPr>
            <a:r>
              <a:rPr lang="en-US" sz="2800" noProof="1">
                <a:sym typeface="Wingdings" panose="05000000000000000000" pitchFamily="2" charset="2"/>
              </a:rPr>
              <a:t>Hypothesis 2: the economic value of the asset has no relation to the value recorded in the Patrimonial System</a:t>
            </a: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C0AEC84A-A536-EA39-DC50-9BE60E298768}"/>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361239374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D031F-1435-8E37-C1A8-99682D2811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5AE3F1-613D-A24C-2328-92D0FA49DEBC}"/>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63637BAC-A89B-B38E-FB6E-43597A4049B8}"/>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9B4FB160-22DA-B8C1-9B88-8AFA396CD648}"/>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pic>
        <p:nvPicPr>
          <p:cNvPr id="4" name="Imagem 3">
            <a:extLst>
              <a:ext uri="{FF2B5EF4-FFF2-40B4-BE49-F238E27FC236}">
                <a16:creationId xmlns:a16="http://schemas.microsoft.com/office/drawing/2014/main" id="{8FC2BEB6-D8DD-F05B-D1EC-7976C5DB429E}"/>
              </a:ext>
            </a:extLst>
          </p:cNvPr>
          <p:cNvPicPr>
            <a:picLocks noChangeAspect="1"/>
          </p:cNvPicPr>
          <p:nvPr/>
        </p:nvPicPr>
        <p:blipFill>
          <a:blip r:embed="rId3"/>
          <a:stretch>
            <a:fillRect/>
          </a:stretch>
        </p:blipFill>
        <p:spPr>
          <a:xfrm>
            <a:off x="1479804" y="2835456"/>
            <a:ext cx="7773924" cy="3054042"/>
          </a:xfrm>
          <a:prstGeom prst="rect">
            <a:avLst/>
          </a:prstGeom>
        </p:spPr>
      </p:pic>
    </p:spTree>
    <p:extLst>
      <p:ext uri="{BB962C8B-B14F-4D97-AF65-F5344CB8AC3E}">
        <p14:creationId xmlns:p14="http://schemas.microsoft.com/office/powerpoint/2010/main" val="36375206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5309C-54CC-18BA-FF7E-7538C91ECF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5C0F7B2-976C-F829-D4AA-0A6B914EFF5C}"/>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4" name="Imagem 3">
            <a:extLst>
              <a:ext uri="{FF2B5EF4-FFF2-40B4-BE49-F238E27FC236}">
                <a16:creationId xmlns:a16="http://schemas.microsoft.com/office/drawing/2014/main" id="{A95E6AE2-B2CF-1684-639D-1848C395BEA8}"/>
              </a:ext>
            </a:extLst>
          </p:cNvPr>
          <p:cNvPicPr>
            <a:picLocks noChangeAspect="1"/>
          </p:cNvPicPr>
          <p:nvPr/>
        </p:nvPicPr>
        <p:blipFill>
          <a:blip r:embed="rId3"/>
          <a:stretch>
            <a:fillRect/>
          </a:stretch>
        </p:blipFill>
        <p:spPr>
          <a:xfrm>
            <a:off x="1479804" y="2835456"/>
            <a:ext cx="7773924" cy="3054042"/>
          </a:xfrm>
          <a:prstGeom prst="rect">
            <a:avLst/>
          </a:prstGeom>
        </p:spPr>
      </p:pic>
      <p:sp>
        <p:nvSpPr>
          <p:cNvPr id="7" name="Retângulo: Cantos Arredondados 6">
            <a:extLst>
              <a:ext uri="{FF2B5EF4-FFF2-40B4-BE49-F238E27FC236}">
                <a16:creationId xmlns:a16="http://schemas.microsoft.com/office/drawing/2014/main" id="{8C133B7D-9CA7-B44D-E8A5-366F60415E9B}"/>
              </a:ext>
            </a:extLst>
          </p:cNvPr>
          <p:cNvSpPr/>
          <p:nvPr/>
        </p:nvSpPr>
        <p:spPr>
          <a:xfrm>
            <a:off x="4476750" y="2835456"/>
            <a:ext cx="1209675"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Retângulo: Cantos Arredondados 7">
            <a:extLst>
              <a:ext uri="{FF2B5EF4-FFF2-40B4-BE49-F238E27FC236}">
                <a16:creationId xmlns:a16="http://schemas.microsoft.com/office/drawing/2014/main" id="{928B54EF-976B-DA89-811A-C0A7C5959924}"/>
              </a:ext>
            </a:extLst>
          </p:cNvPr>
          <p:cNvSpPr/>
          <p:nvPr/>
        </p:nvSpPr>
        <p:spPr>
          <a:xfrm>
            <a:off x="5697474" y="2835456"/>
            <a:ext cx="1979676"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Retângulo: Cantos Arredondados 8">
            <a:extLst>
              <a:ext uri="{FF2B5EF4-FFF2-40B4-BE49-F238E27FC236}">
                <a16:creationId xmlns:a16="http://schemas.microsoft.com/office/drawing/2014/main" id="{E2F7E636-DCBA-9E91-577A-0801280D5087}"/>
              </a:ext>
            </a:extLst>
          </p:cNvPr>
          <p:cNvSpPr/>
          <p:nvPr/>
        </p:nvSpPr>
        <p:spPr>
          <a:xfrm>
            <a:off x="2857501" y="3597456"/>
            <a:ext cx="2839973"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Retângulo: Cantos Arredondados 9">
            <a:extLst>
              <a:ext uri="{FF2B5EF4-FFF2-40B4-BE49-F238E27FC236}">
                <a16:creationId xmlns:a16="http://schemas.microsoft.com/office/drawing/2014/main" id="{62D1FBD6-E80F-CC42-B270-0794E99DE2BA}"/>
              </a:ext>
            </a:extLst>
          </p:cNvPr>
          <p:cNvSpPr/>
          <p:nvPr/>
        </p:nvSpPr>
        <p:spPr>
          <a:xfrm>
            <a:off x="5748337" y="3597456"/>
            <a:ext cx="1928813"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1" name="Espaço Reservado para Conteúdo 2">
            <a:extLst>
              <a:ext uri="{FF2B5EF4-FFF2-40B4-BE49-F238E27FC236}">
                <a16:creationId xmlns:a16="http://schemas.microsoft.com/office/drawing/2014/main" id="{51DF8C58-6CCE-AC3C-7E1B-82799188D267}"/>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29579681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82B2CC-87A7-EDC6-0146-0DC4F8C9FFC3}"/>
            </a:ext>
          </a:extLst>
        </p:cNvPr>
        <p:cNvGrpSpPr/>
        <p:nvPr/>
      </p:nvGrpSpPr>
      <p:grpSpPr>
        <a:xfrm>
          <a:off x="0" y="0"/>
          <a:ext cx="0" cy="0"/>
          <a:chOff x="0" y="0"/>
          <a:chExt cx="0" cy="0"/>
        </a:xfrm>
      </p:grpSpPr>
      <p:pic>
        <p:nvPicPr>
          <p:cNvPr id="11" name="Imagem 10">
            <a:extLst>
              <a:ext uri="{FF2B5EF4-FFF2-40B4-BE49-F238E27FC236}">
                <a16:creationId xmlns:a16="http://schemas.microsoft.com/office/drawing/2014/main" id="{8563EEE2-C61F-9E5A-A6CD-6F584B02F979}"/>
              </a:ext>
            </a:extLst>
          </p:cNvPr>
          <p:cNvPicPr>
            <a:picLocks noChangeAspect="1"/>
          </p:cNvPicPr>
          <p:nvPr/>
        </p:nvPicPr>
        <p:blipFill>
          <a:blip r:embed="rId3"/>
          <a:stretch>
            <a:fillRect/>
          </a:stretch>
        </p:blipFill>
        <p:spPr>
          <a:xfrm>
            <a:off x="1343786" y="2835456"/>
            <a:ext cx="8190461" cy="3217681"/>
          </a:xfrm>
          <a:prstGeom prst="rect">
            <a:avLst/>
          </a:prstGeom>
        </p:spPr>
      </p:pic>
      <p:sp>
        <p:nvSpPr>
          <p:cNvPr id="2" name="Título 1">
            <a:extLst>
              <a:ext uri="{FF2B5EF4-FFF2-40B4-BE49-F238E27FC236}">
                <a16:creationId xmlns:a16="http://schemas.microsoft.com/office/drawing/2014/main" id="{B4840F26-64BE-9EC3-352E-33C3CB568885}"/>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7" name="Retângulo: Cantos Arredondados 6">
            <a:extLst>
              <a:ext uri="{FF2B5EF4-FFF2-40B4-BE49-F238E27FC236}">
                <a16:creationId xmlns:a16="http://schemas.microsoft.com/office/drawing/2014/main" id="{0CECC23C-1C69-995E-0688-85867A803DED}"/>
              </a:ext>
            </a:extLst>
          </p:cNvPr>
          <p:cNvSpPr/>
          <p:nvPr/>
        </p:nvSpPr>
        <p:spPr>
          <a:xfrm>
            <a:off x="5876925" y="3362325"/>
            <a:ext cx="2000250"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Retângulo: Cantos Arredondados 8">
            <a:extLst>
              <a:ext uri="{FF2B5EF4-FFF2-40B4-BE49-F238E27FC236}">
                <a16:creationId xmlns:a16="http://schemas.microsoft.com/office/drawing/2014/main" id="{DD8988F9-0369-F60D-29E2-4CAD6F33F0AE}"/>
              </a:ext>
            </a:extLst>
          </p:cNvPr>
          <p:cNvSpPr/>
          <p:nvPr/>
        </p:nvSpPr>
        <p:spPr>
          <a:xfrm>
            <a:off x="2706917" y="3362324"/>
            <a:ext cx="3086479" cy="52686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Espaço Reservado para Conteúdo 2">
            <a:extLst>
              <a:ext uri="{FF2B5EF4-FFF2-40B4-BE49-F238E27FC236}">
                <a16:creationId xmlns:a16="http://schemas.microsoft.com/office/drawing/2014/main" id="{21101F90-1876-35D1-F57D-DD6C47090D14}"/>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2981206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7B2B08-5724-2EF0-0DA3-521A1C14E5F3}"/>
            </a:ext>
          </a:extLst>
        </p:cNvPr>
        <p:cNvGrpSpPr/>
        <p:nvPr/>
      </p:nvGrpSpPr>
      <p:grpSpPr>
        <a:xfrm>
          <a:off x="0" y="0"/>
          <a:ext cx="0" cy="0"/>
          <a:chOff x="0" y="0"/>
          <a:chExt cx="0" cy="0"/>
        </a:xfrm>
      </p:grpSpPr>
      <p:pic>
        <p:nvPicPr>
          <p:cNvPr id="5" name="Imagem 4">
            <a:extLst>
              <a:ext uri="{FF2B5EF4-FFF2-40B4-BE49-F238E27FC236}">
                <a16:creationId xmlns:a16="http://schemas.microsoft.com/office/drawing/2014/main" id="{3285A12C-6D6E-05A1-FB62-634A074EDC29}"/>
              </a:ext>
            </a:extLst>
          </p:cNvPr>
          <p:cNvPicPr>
            <a:picLocks noChangeAspect="1"/>
          </p:cNvPicPr>
          <p:nvPr/>
        </p:nvPicPr>
        <p:blipFill>
          <a:blip r:embed="rId3"/>
          <a:stretch>
            <a:fillRect/>
          </a:stretch>
        </p:blipFill>
        <p:spPr>
          <a:xfrm>
            <a:off x="1316455" y="2825930"/>
            <a:ext cx="8168627" cy="3209103"/>
          </a:xfrm>
          <a:prstGeom prst="rect">
            <a:avLst/>
          </a:prstGeom>
        </p:spPr>
      </p:pic>
      <p:sp>
        <p:nvSpPr>
          <p:cNvPr id="2" name="Título 1">
            <a:extLst>
              <a:ext uri="{FF2B5EF4-FFF2-40B4-BE49-F238E27FC236}">
                <a16:creationId xmlns:a16="http://schemas.microsoft.com/office/drawing/2014/main" id="{658A5B5B-6A98-2E49-189F-528E6EB424A4}"/>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7" name="Retângulo: Cantos Arredondados 6">
            <a:extLst>
              <a:ext uri="{FF2B5EF4-FFF2-40B4-BE49-F238E27FC236}">
                <a16:creationId xmlns:a16="http://schemas.microsoft.com/office/drawing/2014/main" id="{AF1B459A-F9D2-7EB3-CA82-08E2EF400929}"/>
              </a:ext>
            </a:extLst>
          </p:cNvPr>
          <p:cNvSpPr/>
          <p:nvPr/>
        </p:nvSpPr>
        <p:spPr>
          <a:xfrm>
            <a:off x="7867651" y="3105150"/>
            <a:ext cx="1617432" cy="81765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Retângulo: Cantos Arredondados 8">
            <a:extLst>
              <a:ext uri="{FF2B5EF4-FFF2-40B4-BE49-F238E27FC236}">
                <a16:creationId xmlns:a16="http://schemas.microsoft.com/office/drawing/2014/main" id="{C914A6D4-4C36-7B05-3379-7F6907B38FA2}"/>
              </a:ext>
            </a:extLst>
          </p:cNvPr>
          <p:cNvSpPr/>
          <p:nvPr/>
        </p:nvSpPr>
        <p:spPr>
          <a:xfrm>
            <a:off x="2706918" y="5248274"/>
            <a:ext cx="1722207" cy="26670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Retângulo: Cantos Arredondados 5">
            <a:extLst>
              <a:ext uri="{FF2B5EF4-FFF2-40B4-BE49-F238E27FC236}">
                <a16:creationId xmlns:a16="http://schemas.microsoft.com/office/drawing/2014/main" id="{6118EEA2-B935-806B-E0EF-3D3A0DD68C5C}"/>
              </a:ext>
            </a:extLst>
          </p:cNvPr>
          <p:cNvSpPr/>
          <p:nvPr/>
        </p:nvSpPr>
        <p:spPr>
          <a:xfrm>
            <a:off x="2706917" y="3105150"/>
            <a:ext cx="1722207" cy="81765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Retângulo: Cantos Arredondados 7">
            <a:extLst>
              <a:ext uri="{FF2B5EF4-FFF2-40B4-BE49-F238E27FC236}">
                <a16:creationId xmlns:a16="http://schemas.microsoft.com/office/drawing/2014/main" id="{6EDE9343-3505-1FBB-FE34-A4B4B3D0857E}"/>
              </a:ext>
            </a:extLst>
          </p:cNvPr>
          <p:cNvSpPr/>
          <p:nvPr/>
        </p:nvSpPr>
        <p:spPr>
          <a:xfrm>
            <a:off x="7867649" y="5248274"/>
            <a:ext cx="1617433" cy="26670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2" name="Espaço Reservado para Conteúdo 2">
            <a:extLst>
              <a:ext uri="{FF2B5EF4-FFF2-40B4-BE49-F238E27FC236}">
                <a16:creationId xmlns:a16="http://schemas.microsoft.com/office/drawing/2014/main" id="{153F1EEA-F4A0-69C2-36BE-041F5D38CDDF}"/>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19464183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5D2E0-2E60-550B-A5CA-B4A6269998A6}"/>
            </a:ext>
          </a:extLst>
        </p:cNvPr>
        <p:cNvGrpSpPr/>
        <p:nvPr/>
      </p:nvGrpSpPr>
      <p:grpSpPr>
        <a:xfrm>
          <a:off x="0" y="0"/>
          <a:ext cx="0" cy="0"/>
          <a:chOff x="0" y="0"/>
          <a:chExt cx="0" cy="0"/>
        </a:xfrm>
      </p:grpSpPr>
      <p:pic>
        <p:nvPicPr>
          <p:cNvPr id="11" name="Imagem 10">
            <a:extLst>
              <a:ext uri="{FF2B5EF4-FFF2-40B4-BE49-F238E27FC236}">
                <a16:creationId xmlns:a16="http://schemas.microsoft.com/office/drawing/2014/main" id="{E7F5AAC5-82CF-85D4-E5D9-8E0A987C748A}"/>
              </a:ext>
            </a:extLst>
          </p:cNvPr>
          <p:cNvPicPr>
            <a:picLocks noChangeAspect="1"/>
          </p:cNvPicPr>
          <p:nvPr/>
        </p:nvPicPr>
        <p:blipFill>
          <a:blip r:embed="rId3"/>
          <a:stretch>
            <a:fillRect/>
          </a:stretch>
        </p:blipFill>
        <p:spPr>
          <a:xfrm>
            <a:off x="1352367" y="2828547"/>
            <a:ext cx="8123189" cy="3191253"/>
          </a:xfrm>
          <a:prstGeom prst="rect">
            <a:avLst/>
          </a:prstGeom>
        </p:spPr>
      </p:pic>
      <p:sp>
        <p:nvSpPr>
          <p:cNvPr id="2" name="Título 1">
            <a:extLst>
              <a:ext uri="{FF2B5EF4-FFF2-40B4-BE49-F238E27FC236}">
                <a16:creationId xmlns:a16="http://schemas.microsoft.com/office/drawing/2014/main" id="{58912756-3D8B-A36F-5777-3E9A63FF81D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7" name="Retângulo: Cantos Arredondados 6">
            <a:extLst>
              <a:ext uri="{FF2B5EF4-FFF2-40B4-BE49-F238E27FC236}">
                <a16:creationId xmlns:a16="http://schemas.microsoft.com/office/drawing/2014/main" id="{7CFA8D83-1D3A-DF95-92B2-B07E91C5E3A4}"/>
              </a:ext>
            </a:extLst>
          </p:cNvPr>
          <p:cNvSpPr/>
          <p:nvPr/>
        </p:nvSpPr>
        <p:spPr>
          <a:xfrm>
            <a:off x="7867651" y="3105150"/>
            <a:ext cx="1617432" cy="81765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Retângulo: Cantos Arredondados 8">
            <a:extLst>
              <a:ext uri="{FF2B5EF4-FFF2-40B4-BE49-F238E27FC236}">
                <a16:creationId xmlns:a16="http://schemas.microsoft.com/office/drawing/2014/main" id="{DAAFA4BD-F611-8E9F-82FD-13B84BEBF585}"/>
              </a:ext>
            </a:extLst>
          </p:cNvPr>
          <p:cNvSpPr/>
          <p:nvPr/>
        </p:nvSpPr>
        <p:spPr>
          <a:xfrm>
            <a:off x="2706918" y="5248274"/>
            <a:ext cx="1722207" cy="26670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6" name="Retângulo: Cantos Arredondados 5">
            <a:extLst>
              <a:ext uri="{FF2B5EF4-FFF2-40B4-BE49-F238E27FC236}">
                <a16:creationId xmlns:a16="http://schemas.microsoft.com/office/drawing/2014/main" id="{D34B97A8-388E-7BDA-FCC0-676154641350}"/>
              </a:ext>
            </a:extLst>
          </p:cNvPr>
          <p:cNvSpPr/>
          <p:nvPr/>
        </p:nvSpPr>
        <p:spPr>
          <a:xfrm>
            <a:off x="2706917" y="3105150"/>
            <a:ext cx="1722207" cy="81765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8" name="Retângulo: Cantos Arredondados 7">
            <a:extLst>
              <a:ext uri="{FF2B5EF4-FFF2-40B4-BE49-F238E27FC236}">
                <a16:creationId xmlns:a16="http://schemas.microsoft.com/office/drawing/2014/main" id="{620DE5EE-0933-5B9F-C2DB-4FC0323F9FCD}"/>
              </a:ext>
            </a:extLst>
          </p:cNvPr>
          <p:cNvSpPr/>
          <p:nvPr/>
        </p:nvSpPr>
        <p:spPr>
          <a:xfrm>
            <a:off x="7867649" y="5248274"/>
            <a:ext cx="1617433" cy="266701"/>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Espaço Reservado para Conteúdo 2">
            <a:extLst>
              <a:ext uri="{FF2B5EF4-FFF2-40B4-BE49-F238E27FC236}">
                <a16:creationId xmlns:a16="http://schemas.microsoft.com/office/drawing/2014/main" id="{5EFE955F-1362-5123-3C79-E7ED830200C7}"/>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289359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96DE3D-1E98-F55A-6C08-411FB6473C4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8F8352-B7FF-94D3-C9D7-71766011B8EB}"/>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BC04932B-3820-AEBE-53DF-227B93E42529}"/>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What if we collect more data?</a:t>
            </a:r>
          </a:p>
          <a:p>
            <a:pPr marL="1051560" lvl="4">
              <a:spcBef>
                <a:spcPts val="1000"/>
              </a:spcBef>
            </a:pPr>
            <a:r>
              <a:rPr lang="en-US" sz="2400" noProof="1">
                <a:sym typeface="Wingdings" panose="05000000000000000000" pitchFamily="2" charset="2"/>
              </a:rPr>
              <a:t>+ 2 releases:</a:t>
            </a:r>
          </a:p>
          <a:p>
            <a:pPr marL="1508760" lvl="5">
              <a:spcBef>
                <a:spcPts val="1000"/>
              </a:spcBef>
            </a:pPr>
            <a:r>
              <a:rPr lang="en-US" sz="2400" noProof="1">
                <a:sym typeface="Wingdings" panose="05000000000000000000" pitchFamily="2" charset="2"/>
              </a:rPr>
              <a:t>2nd release: HEAD</a:t>
            </a:r>
          </a:p>
          <a:p>
            <a:pPr marL="1508760" lvl="5">
              <a:spcBef>
                <a:spcPts val="1000"/>
              </a:spcBef>
            </a:pPr>
            <a:r>
              <a:rPr lang="en-US" sz="2400" noProof="1">
                <a:sym typeface="Wingdings" panose="05000000000000000000" pitchFamily="2" charset="2"/>
              </a:rPr>
              <a:t>3rd release: HEAD</a:t>
            </a:r>
          </a:p>
          <a:p>
            <a:pPr marL="594360" lvl="3">
              <a:spcBef>
                <a:spcPts val="1000"/>
              </a:spcBef>
            </a:pP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id="{1B0742C8-2E47-02AB-07ED-77F08645FE8C}"/>
              </a:ext>
            </a:extLst>
          </p:cNvPr>
          <p:cNvPicPr>
            <a:picLocks noChangeAspect="1"/>
          </p:cNvPicPr>
          <p:nvPr/>
        </p:nvPicPr>
        <p:blipFill>
          <a:blip r:embed="rId3"/>
          <a:stretch>
            <a:fillRect/>
          </a:stretch>
        </p:blipFill>
        <p:spPr>
          <a:xfrm>
            <a:off x="6640636" y="2214050"/>
            <a:ext cx="3462900" cy="2429899"/>
          </a:xfrm>
          <a:prstGeom prst="rect">
            <a:avLst/>
          </a:prstGeom>
        </p:spPr>
      </p:pic>
      <p:sp>
        <p:nvSpPr>
          <p:cNvPr id="6" name="CaixaDeTexto 5">
            <a:extLst>
              <a:ext uri="{FF2B5EF4-FFF2-40B4-BE49-F238E27FC236}">
                <a16:creationId xmlns:a16="http://schemas.microsoft.com/office/drawing/2014/main" id="{ADA8F819-4BCE-FAEA-0A41-0CC8BDC3657C}"/>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25650022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E25B8D-4F32-66B0-666E-901C3C3BE2C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0C683A7-D744-3F3B-EF46-27E8F690463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3D8A9C15-C498-22C1-4DC3-CC65B382D0F2}"/>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Analysis is favourable to Hypothesis 2</a:t>
            </a:r>
          </a:p>
          <a:p>
            <a:pPr marL="594360" lvl="3" algn="just">
              <a:spcBef>
                <a:spcPts val="1000"/>
              </a:spcBef>
            </a:pPr>
            <a:r>
              <a:rPr lang="en-US" sz="2800" noProof="1">
                <a:sym typeface="Wingdings" panose="05000000000000000000" pitchFamily="2" charset="2"/>
              </a:rPr>
              <a:t>Hypothesis 2: the economic value of the asset has no relation to the value recorded in the Patrimonial System</a:t>
            </a: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3B56505F-AE1E-DAB8-9671-09C780505C02}"/>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8763186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CF4C-9D2D-3836-B9F6-23142D304E2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1B911D-848C-F05A-CAD6-5EBE93B3E548}"/>
              </a:ext>
            </a:extLst>
          </p:cNvPr>
          <p:cNvSpPr>
            <a:spLocks noGrp="1"/>
          </p:cNvSpPr>
          <p:nvPr>
            <p:ph type="title"/>
          </p:nvPr>
        </p:nvSpPr>
        <p:spPr/>
        <p:txBody>
          <a:bodyPr>
            <a:normAutofit fontScale="90000"/>
          </a:bodyPr>
          <a:lstStyle/>
          <a:p>
            <a:br>
              <a:rPr lang="en-US" noProof="1"/>
            </a:br>
            <a:r>
              <a:rPr lang="en-US" noProof="1"/>
              <a:t>Case Study - </a:t>
            </a:r>
            <a:r>
              <a:rPr lang="en-US" sz="4000" noProof="1">
                <a:sym typeface="Wingdings" panose="05000000000000000000" pitchFamily="2" charset="2"/>
              </a:rPr>
              <a:t>Accounting</a:t>
            </a:r>
            <a:r>
              <a:rPr lang="en-US" noProof="1"/>
              <a:t> Standards</a:t>
            </a:r>
            <a:br>
              <a:rPr lang="en-US" noProof="1"/>
            </a:br>
            <a:endParaRPr lang="en-US" noProof="1"/>
          </a:p>
        </p:txBody>
      </p:sp>
      <p:sp>
        <p:nvSpPr>
          <p:cNvPr id="3" name="Espaço Reservado para Conteúdo 2">
            <a:extLst>
              <a:ext uri="{FF2B5EF4-FFF2-40B4-BE49-F238E27FC236}">
                <a16:creationId xmlns:a16="http://schemas.microsoft.com/office/drawing/2014/main" id="{89180826-E17B-C836-4B0B-24DD4428FD11}"/>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Accounting Standards</a:t>
            </a:r>
          </a:p>
          <a:p>
            <a:pPr marL="594360" lvl="3" algn="just">
              <a:spcBef>
                <a:spcPts val="1000"/>
              </a:spcBef>
            </a:pPr>
            <a:r>
              <a:rPr lang="en-US" sz="2800" noProof="1">
                <a:sym typeface="Wingdings" panose="05000000000000000000" pitchFamily="2" charset="2"/>
              </a:rPr>
              <a:t>Measurement after recognition (IPSAS/NBC TSP 17 – Fixed Assets)</a:t>
            </a:r>
          </a:p>
          <a:p>
            <a:pPr marL="1051560" lvl="4">
              <a:spcBef>
                <a:spcPts val="1000"/>
              </a:spcBef>
            </a:pPr>
            <a:r>
              <a:rPr lang="en-US" sz="2400" noProof="1"/>
              <a:t>Cost Model</a:t>
            </a:r>
          </a:p>
          <a:p>
            <a:pPr marL="1051560" lvl="4">
              <a:spcBef>
                <a:spcPts val="1000"/>
              </a:spcBef>
            </a:pPr>
            <a:r>
              <a:rPr lang="en-US" sz="2400" noProof="1"/>
              <a:t>Revaluation model</a:t>
            </a:r>
          </a:p>
          <a:p>
            <a:pPr marL="365760" lvl="3" indent="0" algn="just">
              <a:spcBef>
                <a:spcPts val="1000"/>
              </a:spcBef>
              <a:buNone/>
            </a:pPr>
            <a:r>
              <a:rPr lang="en-US" sz="2800" i="1" noProof="1"/>
              <a:t>The entity must choose the cost model or revaluation model" (IPSAS/NBC TSP 17 – Fixed Assets)</a:t>
            </a:r>
          </a:p>
          <a:p>
            <a:pPr marL="1051560" lvl="4">
              <a:spcBef>
                <a:spcPts val="1000"/>
              </a:spcBef>
            </a:pPr>
            <a:r>
              <a:rPr lang="en-US" sz="2400" noProof="1"/>
              <a:t>Is the choice discretionary?</a:t>
            </a:r>
            <a:endParaRPr lang="en-US" sz="2800" noProof="1"/>
          </a:p>
          <a:p>
            <a:pPr marL="365760" lvl="3" indent="0" algn="just">
              <a:spcBef>
                <a:spcPts val="1000"/>
              </a:spcBef>
              <a:buNone/>
            </a:pPr>
            <a:endParaRPr lang="en-US" sz="2800" i="1" noProof="1"/>
          </a:p>
          <a:p>
            <a:pPr marL="1051560" lvl="4">
              <a:spcBef>
                <a:spcPts val="1000"/>
              </a:spcBef>
            </a:pPr>
            <a:endParaRPr lang="en-US" sz="2400" noProof="1"/>
          </a:p>
        </p:txBody>
      </p:sp>
      <p:sp>
        <p:nvSpPr>
          <p:cNvPr id="5" name="Espaço Reservado para Conteúdo 2">
            <a:extLst>
              <a:ext uri="{FF2B5EF4-FFF2-40B4-BE49-F238E27FC236}">
                <a16:creationId xmlns:a16="http://schemas.microsoft.com/office/drawing/2014/main" id="{873384A5-2C6B-7BF7-5F11-8BB308E9E32F}"/>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2489637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A1669-B323-6D12-CACE-08F09BC65EC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9CC208-B242-1326-5DD9-8CFD6F0359D0}"/>
              </a:ext>
            </a:extLst>
          </p:cNvPr>
          <p:cNvSpPr>
            <a:spLocks noGrp="1"/>
          </p:cNvSpPr>
          <p:nvPr>
            <p:ph type="title"/>
          </p:nvPr>
        </p:nvSpPr>
        <p:spPr/>
        <p:txBody>
          <a:bodyPr>
            <a:normAutofit fontScale="90000"/>
          </a:bodyPr>
          <a:lstStyle/>
          <a:p>
            <a:br>
              <a:rPr lang="en-US" noProof="1"/>
            </a:br>
            <a:br>
              <a:rPr lang="en-US" noProof="1"/>
            </a:br>
            <a:r>
              <a:rPr lang="en-US" noProof="1"/>
              <a:t>Case Study - </a:t>
            </a:r>
            <a:r>
              <a:rPr lang="en-US" sz="4000" noProof="1">
                <a:sym typeface="Wingdings" panose="05000000000000000000" pitchFamily="2" charset="2"/>
              </a:rPr>
              <a:t>Accounting</a:t>
            </a:r>
            <a:r>
              <a:rPr lang="en-US" noProof="1"/>
              <a:t> Standards</a:t>
            </a:r>
            <a:br>
              <a:rPr lang="en-US" noProof="1"/>
            </a:br>
            <a:br>
              <a:rPr lang="en-US" noProof="1"/>
            </a:br>
            <a:endParaRPr lang="en-US" noProof="1"/>
          </a:p>
        </p:txBody>
      </p:sp>
      <p:sp>
        <p:nvSpPr>
          <p:cNvPr id="3" name="Espaço Reservado para Conteúdo 2">
            <a:extLst>
              <a:ext uri="{FF2B5EF4-FFF2-40B4-BE49-F238E27FC236}">
                <a16:creationId xmlns:a16="http://schemas.microsoft.com/office/drawing/2014/main" id="{4E79F0BC-1A55-BF8E-F6F0-C98E0C1371F7}"/>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Accounting Standards</a:t>
            </a:r>
          </a:p>
          <a:p>
            <a:pPr marL="594360" lvl="3" algn="just">
              <a:spcBef>
                <a:spcPts val="1000"/>
              </a:spcBef>
            </a:pPr>
            <a:r>
              <a:rPr lang="en-US" sz="2800" noProof="1">
                <a:sym typeface="Wingdings" panose="05000000000000000000" pitchFamily="2" charset="2"/>
              </a:rPr>
              <a:t>IPSAS 3 – Accounting Policies, Changes in Accounting Estimates and Errors:</a:t>
            </a:r>
          </a:p>
          <a:p>
            <a:pPr marL="1051560" lvl="4">
              <a:spcBef>
                <a:spcPts val="1000"/>
              </a:spcBef>
            </a:pPr>
            <a:r>
              <a:rPr lang="en-US" sz="2400" noProof="1"/>
              <a:t>An entity shall use its judgement to apply accounting policies that result in information that is:</a:t>
            </a:r>
          </a:p>
          <a:p>
            <a:pPr marL="1508760" lvl="5">
              <a:spcBef>
                <a:spcPts val="1000"/>
              </a:spcBef>
            </a:pPr>
            <a:r>
              <a:rPr lang="en-US" sz="2400" b="1" noProof="1"/>
              <a:t>Relevant to the needs of decision-making users</a:t>
            </a:r>
          </a:p>
          <a:p>
            <a:pPr marL="1508760" lvl="5">
              <a:spcBef>
                <a:spcPts val="1000"/>
              </a:spcBef>
            </a:pPr>
            <a:r>
              <a:rPr lang="en-US" sz="2400" b="1" noProof="1"/>
              <a:t>Reliable</a:t>
            </a:r>
          </a:p>
          <a:p>
            <a:pPr marL="1965960" lvl="6">
              <a:spcBef>
                <a:spcPts val="1000"/>
              </a:spcBef>
            </a:pPr>
            <a:r>
              <a:rPr lang="en-US" sz="2400" noProof="1"/>
              <a:t>Reflect the economic substance of the transactions</a:t>
            </a:r>
          </a:p>
          <a:p>
            <a:pPr marL="1965960" lvl="6">
              <a:spcBef>
                <a:spcPts val="1000"/>
              </a:spcBef>
            </a:pPr>
            <a:r>
              <a:rPr lang="en-US" sz="2400" noProof="1"/>
              <a:t>Neutral (free of bias), prudent and complete in all material respects</a:t>
            </a:r>
          </a:p>
          <a:p>
            <a:pPr marL="1051560" lvl="4">
              <a:spcBef>
                <a:spcPts val="1000"/>
              </a:spcBef>
            </a:pPr>
            <a:endParaRPr lang="en-US" sz="2400" noProof="1"/>
          </a:p>
          <a:p>
            <a:pPr marL="365760" lvl="3" indent="0" algn="just">
              <a:spcBef>
                <a:spcPts val="1000"/>
              </a:spcBef>
              <a:buNone/>
            </a:pPr>
            <a:endParaRPr lang="en-US" sz="2800" i="1" noProof="1"/>
          </a:p>
          <a:p>
            <a:pPr marL="1051560" lvl="4">
              <a:spcBef>
                <a:spcPts val="1000"/>
              </a:spcBef>
            </a:pPr>
            <a:endParaRPr lang="en-US" sz="2400" noProof="1"/>
          </a:p>
        </p:txBody>
      </p:sp>
      <p:sp>
        <p:nvSpPr>
          <p:cNvPr id="5" name="Espaço Reservado para Conteúdo 2">
            <a:extLst>
              <a:ext uri="{FF2B5EF4-FFF2-40B4-BE49-F238E27FC236}">
                <a16:creationId xmlns:a16="http://schemas.microsoft.com/office/drawing/2014/main" id="{9331D590-9397-59F6-35DF-4818E6ABB15E}"/>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8618614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B7783-5387-FE7C-643C-B23B36F7670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D7FCAA4-7C07-927E-C0CE-3F00E59B33F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13D1C7ED-0576-60CF-FACA-39DA784C24E7}"/>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Proportional to the area: greater weight properties of larger area</a:t>
            </a:r>
          </a:p>
          <a:p>
            <a:pPr marL="1051560" lvl="4" algn="just">
              <a:spcBef>
                <a:spcPts val="1000"/>
              </a:spcBef>
            </a:pPr>
            <a:r>
              <a:rPr lang="en-US" sz="2400" noProof="1">
                <a:latin typeface="Aptos (Corpo)"/>
                <a:sym typeface="Wingdings" panose="05000000000000000000" pitchFamily="2" charset="2"/>
              </a:rPr>
              <a:t>Area-proportional sampling</a:t>
            </a: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50F6BEF2-74BF-F977-C0E7-29BDF76540BE}"/>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0858324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6A4061-E671-9078-29E4-57879CA5218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EDCABE1-95C8-A389-ED8C-86E3B17A3558}"/>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4C0A88C0-8B00-C830-A9BB-9555B8BA4D53}"/>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Hypothesis 1: the area of the property (in m2) is directly related to the area of the property (in m2) registered in the Patrimonial System</a:t>
            </a:r>
          </a:p>
          <a:p>
            <a:pPr marL="594360" lvl="3" algn="just">
              <a:spcBef>
                <a:spcPts val="1000"/>
              </a:spcBef>
            </a:pPr>
            <a:r>
              <a:rPr lang="en-US" sz="2800" noProof="1">
                <a:sym typeface="Wingdings" panose="05000000000000000000" pitchFamily="2" charset="2"/>
              </a:rPr>
              <a:t>Hypothesis 2: the area of the property (in m2) has no relation to the area of the property (in m2) registered in the Patrimonial System</a:t>
            </a:r>
          </a:p>
          <a:p>
            <a:pPr marL="594360" lvl="3" algn="just">
              <a:spcBef>
                <a:spcPts val="1000"/>
              </a:spcBef>
            </a:pPr>
            <a:endParaRPr lang="en-US" sz="2800" noProof="1">
              <a:sym typeface="Wingdings" panose="05000000000000000000" pitchFamily="2" charset="2"/>
            </a:endParaRP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
        <p:nvSpPr>
          <p:cNvPr id="5" name="Espaço Reservado para Conteúdo 2">
            <a:extLst>
              <a:ext uri="{FF2B5EF4-FFF2-40B4-BE49-F238E27FC236}">
                <a16:creationId xmlns:a16="http://schemas.microsoft.com/office/drawing/2014/main" id="{AEB11326-7FCC-9CA1-AE52-67B2A8C4B54D}"/>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7344782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A1590-D69F-0939-776C-444D597FB2B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B454798-8CF2-25CF-A270-BFFE0C3902BE}"/>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5" name="Imagem 4">
            <a:extLst>
              <a:ext uri="{FF2B5EF4-FFF2-40B4-BE49-F238E27FC236}">
                <a16:creationId xmlns:a16="http://schemas.microsoft.com/office/drawing/2014/main" id="{F04177F3-2D8E-A0EC-FA6A-0ED99B0E2E3A}"/>
              </a:ext>
            </a:extLst>
          </p:cNvPr>
          <p:cNvPicPr>
            <a:picLocks noChangeAspect="1"/>
          </p:cNvPicPr>
          <p:nvPr/>
        </p:nvPicPr>
        <p:blipFill>
          <a:blip r:embed="rId3"/>
          <a:stretch>
            <a:fillRect/>
          </a:stretch>
        </p:blipFill>
        <p:spPr>
          <a:xfrm>
            <a:off x="1566739" y="3684853"/>
            <a:ext cx="9527981" cy="609094"/>
          </a:xfrm>
          <a:prstGeom prst="rect">
            <a:avLst/>
          </a:prstGeom>
        </p:spPr>
      </p:pic>
      <p:sp>
        <p:nvSpPr>
          <p:cNvPr id="7" name="Espaço Reservado para Conteúdo 2">
            <a:extLst>
              <a:ext uri="{FF2B5EF4-FFF2-40B4-BE49-F238E27FC236}">
                <a16:creationId xmlns:a16="http://schemas.microsoft.com/office/drawing/2014/main" id="{C32AED54-05D8-F477-784F-A39DA89C5C26}"/>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r>
              <a:rPr lang="en-US" sz="2800" noProof="1">
                <a:latin typeface="Aptos (Corpo)"/>
                <a:sym typeface="Wingdings" panose="05000000000000000000" pitchFamily="2" charset="2"/>
              </a:rPr>
              <a:t>Example of registration in SisGepat</a:t>
            </a:r>
          </a:p>
          <a:p>
            <a:pPr marL="594360" lvl="3" algn="just">
              <a:spcBef>
                <a:spcPts val="1000"/>
              </a:spcBef>
            </a:pPr>
            <a:endParaRPr lang="en-US" sz="2800" noProof="1">
              <a:latin typeface="Aptos (Corpo)"/>
              <a:sym typeface="Wingdings" panose="05000000000000000000" pitchFamily="2" charset="2"/>
            </a:endParaRP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2310867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5F7E-A522-4B80-68FA-46228F8ED4E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86E98D9-571A-0B38-9192-6E626B8662DF}"/>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12" name="Imagem 11">
            <a:extLst>
              <a:ext uri="{FF2B5EF4-FFF2-40B4-BE49-F238E27FC236}">
                <a16:creationId xmlns:a16="http://schemas.microsoft.com/office/drawing/2014/main" id="{C042A072-4B45-F529-D6F7-1FF6C4FA619F}"/>
              </a:ext>
            </a:extLst>
          </p:cNvPr>
          <p:cNvPicPr>
            <a:picLocks noChangeAspect="1"/>
          </p:cNvPicPr>
          <p:nvPr/>
        </p:nvPicPr>
        <p:blipFill>
          <a:blip r:embed="rId3"/>
          <a:stretch>
            <a:fillRect/>
          </a:stretch>
        </p:blipFill>
        <p:spPr>
          <a:xfrm>
            <a:off x="7100249" y="1845734"/>
            <a:ext cx="3595564" cy="4144886"/>
          </a:xfrm>
          <a:prstGeom prst="rect">
            <a:avLst/>
          </a:prstGeom>
        </p:spPr>
      </p:pic>
      <p:sp>
        <p:nvSpPr>
          <p:cNvPr id="6" name="Espaço Reservado para Conteúdo 2">
            <a:extLst>
              <a:ext uri="{FF2B5EF4-FFF2-40B4-BE49-F238E27FC236}">
                <a16:creationId xmlns:a16="http://schemas.microsoft.com/office/drawing/2014/main" id="{127E95C6-541C-F9F7-12E3-D7235910B894}"/>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Data analysis</a:t>
            </a:r>
          </a:p>
          <a:p>
            <a:pPr marL="594360" lvl="3" algn="just">
              <a:spcBef>
                <a:spcPts val="1000"/>
              </a:spcBef>
            </a:pPr>
            <a:r>
              <a:rPr lang="en-US" sz="2800" noProof="1">
                <a:latin typeface="Aptos (Corpo)"/>
                <a:sym typeface="Wingdings" panose="05000000000000000000" pitchFamily="2" charset="2"/>
              </a:rPr>
              <a:t>GeoPortal Matching Polygon</a:t>
            </a:r>
          </a:p>
          <a:p>
            <a:pPr marL="594360" lvl="3" algn="just">
              <a:spcBef>
                <a:spcPts val="1000"/>
              </a:spcBef>
            </a:pPr>
            <a:endParaRPr lang="en-US" sz="2800" noProof="1">
              <a:latin typeface="Aptos (Corpo)"/>
              <a:sym typeface="Wingdings" panose="05000000000000000000" pitchFamily="2" charset="2"/>
            </a:endParaRP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1163676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7D383-2C86-2D91-8BCD-6E1D43F0F538}"/>
            </a:ext>
          </a:extLst>
        </p:cNvPr>
        <p:cNvGrpSpPr/>
        <p:nvPr/>
      </p:nvGrpSpPr>
      <p:grpSpPr>
        <a:xfrm>
          <a:off x="0" y="0"/>
          <a:ext cx="0" cy="0"/>
          <a:chOff x="0" y="0"/>
          <a:chExt cx="0" cy="0"/>
        </a:xfrm>
      </p:grpSpPr>
      <p:pic>
        <p:nvPicPr>
          <p:cNvPr id="18" name="Imagem 17">
            <a:extLst>
              <a:ext uri="{FF2B5EF4-FFF2-40B4-BE49-F238E27FC236}">
                <a16:creationId xmlns:a16="http://schemas.microsoft.com/office/drawing/2014/main" id="{06936AFA-5496-BB80-493A-A88CF3B73132}"/>
              </a:ext>
            </a:extLst>
          </p:cNvPr>
          <p:cNvPicPr>
            <a:picLocks noChangeAspect="1"/>
          </p:cNvPicPr>
          <p:nvPr/>
        </p:nvPicPr>
        <p:blipFill>
          <a:blip r:embed="rId3"/>
          <a:stretch>
            <a:fillRect/>
          </a:stretch>
        </p:blipFill>
        <p:spPr>
          <a:xfrm>
            <a:off x="1466849" y="4675119"/>
            <a:ext cx="3187489" cy="851829"/>
          </a:xfrm>
          <a:prstGeom prst="rect">
            <a:avLst/>
          </a:prstGeom>
        </p:spPr>
      </p:pic>
      <p:sp>
        <p:nvSpPr>
          <p:cNvPr id="2" name="Título 1">
            <a:extLst>
              <a:ext uri="{FF2B5EF4-FFF2-40B4-BE49-F238E27FC236}">
                <a16:creationId xmlns:a16="http://schemas.microsoft.com/office/drawing/2014/main" id="{D3464120-D09C-EF8C-519C-FB524991C12F}"/>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5" name="Imagem 4">
            <a:extLst>
              <a:ext uri="{FF2B5EF4-FFF2-40B4-BE49-F238E27FC236}">
                <a16:creationId xmlns:a16="http://schemas.microsoft.com/office/drawing/2014/main" id="{CA27F2A0-4E60-CDF5-C930-4267EA40E2DA}"/>
              </a:ext>
            </a:extLst>
          </p:cNvPr>
          <p:cNvPicPr>
            <a:picLocks noChangeAspect="1"/>
          </p:cNvPicPr>
          <p:nvPr/>
        </p:nvPicPr>
        <p:blipFill>
          <a:blip r:embed="rId4"/>
          <a:stretch>
            <a:fillRect/>
          </a:stretch>
        </p:blipFill>
        <p:spPr>
          <a:xfrm>
            <a:off x="1476375" y="3591489"/>
            <a:ext cx="8067674" cy="822690"/>
          </a:xfrm>
          <a:prstGeom prst="rect">
            <a:avLst/>
          </a:prstGeom>
        </p:spPr>
      </p:pic>
      <p:sp>
        <p:nvSpPr>
          <p:cNvPr id="8" name="Retângulo: Cantos Arredondados 7">
            <a:extLst>
              <a:ext uri="{FF2B5EF4-FFF2-40B4-BE49-F238E27FC236}">
                <a16:creationId xmlns:a16="http://schemas.microsoft.com/office/drawing/2014/main" id="{FFA99422-B0C3-B49F-8F23-C10EDED9BA45}"/>
              </a:ext>
            </a:extLst>
          </p:cNvPr>
          <p:cNvSpPr/>
          <p:nvPr/>
        </p:nvSpPr>
        <p:spPr>
          <a:xfrm>
            <a:off x="7839075" y="3800475"/>
            <a:ext cx="1704974" cy="613704"/>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9" name="Retângulo: Cantos Arredondados 8">
            <a:extLst>
              <a:ext uri="{FF2B5EF4-FFF2-40B4-BE49-F238E27FC236}">
                <a16:creationId xmlns:a16="http://schemas.microsoft.com/office/drawing/2014/main" id="{C2605F96-96A6-4512-D2A2-28A0ACFDA45C}"/>
              </a:ext>
            </a:extLst>
          </p:cNvPr>
          <p:cNvSpPr/>
          <p:nvPr/>
        </p:nvSpPr>
        <p:spPr>
          <a:xfrm>
            <a:off x="6953249" y="3800474"/>
            <a:ext cx="771525" cy="613705"/>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0" name="Retângulo: Cantos Arredondados 9">
            <a:extLst>
              <a:ext uri="{FF2B5EF4-FFF2-40B4-BE49-F238E27FC236}">
                <a16:creationId xmlns:a16="http://schemas.microsoft.com/office/drawing/2014/main" id="{E7034594-26F8-2477-FBD5-EFA15D1B7098}"/>
              </a:ext>
            </a:extLst>
          </p:cNvPr>
          <p:cNvSpPr/>
          <p:nvPr/>
        </p:nvSpPr>
        <p:spPr>
          <a:xfrm>
            <a:off x="1466849" y="4972051"/>
            <a:ext cx="3164222" cy="554898"/>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11" name="Conector de Seta Reta 10">
            <a:extLst>
              <a:ext uri="{FF2B5EF4-FFF2-40B4-BE49-F238E27FC236}">
                <a16:creationId xmlns:a16="http://schemas.microsoft.com/office/drawing/2014/main" id="{71CF3CAD-B164-B1E5-4B6F-F104E185EF3E}"/>
              </a:ext>
            </a:extLst>
          </p:cNvPr>
          <p:cNvCxnSpPr>
            <a:cxnSpLocks/>
          </p:cNvCxnSpPr>
          <p:nvPr/>
        </p:nvCxnSpPr>
        <p:spPr>
          <a:xfrm flipV="1">
            <a:off x="9572001" y="3647132"/>
            <a:ext cx="174142" cy="3100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CaixaDeTexto 13">
            <a:extLst>
              <a:ext uri="{FF2B5EF4-FFF2-40B4-BE49-F238E27FC236}">
                <a16:creationId xmlns:a16="http://schemas.microsoft.com/office/drawing/2014/main" id="{C979EB07-03D0-15D7-840C-9DE69587561E}"/>
              </a:ext>
            </a:extLst>
          </p:cNvPr>
          <p:cNvSpPr txBox="1"/>
          <p:nvPr/>
        </p:nvSpPr>
        <p:spPr>
          <a:xfrm>
            <a:off x="8439872" y="3088297"/>
            <a:ext cx="2781301" cy="646331"/>
          </a:xfrm>
          <a:prstGeom prst="rect">
            <a:avLst/>
          </a:prstGeom>
          <a:noFill/>
        </p:spPr>
        <p:txBody>
          <a:bodyPr wrap="square" rtlCol="0">
            <a:spAutoFit/>
          </a:bodyPr>
          <a:lstStyle/>
          <a:p>
            <a:r>
              <a:rPr lang="en-US" noProof="1"/>
              <a:t>GeoPortal Attribute</a:t>
            </a:r>
          </a:p>
          <a:p>
            <a:r>
              <a:rPr lang="en-US" noProof="1"/>
              <a:t>(sometimes not filled in)</a:t>
            </a:r>
          </a:p>
        </p:txBody>
      </p:sp>
      <p:sp>
        <p:nvSpPr>
          <p:cNvPr id="15" name="CaixaDeTexto 14">
            <a:extLst>
              <a:ext uri="{FF2B5EF4-FFF2-40B4-BE49-F238E27FC236}">
                <a16:creationId xmlns:a16="http://schemas.microsoft.com/office/drawing/2014/main" id="{7390EB75-D10D-820B-D11A-80A4B8145672}"/>
              </a:ext>
            </a:extLst>
          </p:cNvPr>
          <p:cNvSpPr txBox="1"/>
          <p:nvPr/>
        </p:nvSpPr>
        <p:spPr>
          <a:xfrm>
            <a:off x="5383837" y="4675119"/>
            <a:ext cx="4776646" cy="923330"/>
          </a:xfrm>
          <a:prstGeom prst="rect">
            <a:avLst/>
          </a:prstGeom>
          <a:noFill/>
        </p:spPr>
        <p:txBody>
          <a:bodyPr wrap="square" rtlCol="0">
            <a:spAutoFit/>
          </a:bodyPr>
          <a:lstStyle/>
          <a:p>
            <a:r>
              <a:rPr lang="en-US" noProof="1"/>
              <a:t>Geometric calculation, as a function of the projection and size of the polygon in the projected space (always calculable)</a:t>
            </a:r>
          </a:p>
        </p:txBody>
      </p:sp>
      <p:cxnSp>
        <p:nvCxnSpPr>
          <p:cNvPr id="16" name="Conector de Seta Reta 15">
            <a:extLst>
              <a:ext uri="{FF2B5EF4-FFF2-40B4-BE49-F238E27FC236}">
                <a16:creationId xmlns:a16="http://schemas.microsoft.com/office/drawing/2014/main" id="{3EEF4CF8-C928-6C81-15D6-877AE285D20E}"/>
              </a:ext>
            </a:extLst>
          </p:cNvPr>
          <p:cNvCxnSpPr>
            <a:cxnSpLocks/>
          </p:cNvCxnSpPr>
          <p:nvPr/>
        </p:nvCxnSpPr>
        <p:spPr>
          <a:xfrm>
            <a:off x="4814315" y="5097153"/>
            <a:ext cx="4815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tângulo: Cantos Arredondados 18">
            <a:extLst>
              <a:ext uri="{FF2B5EF4-FFF2-40B4-BE49-F238E27FC236}">
                <a16:creationId xmlns:a16="http://schemas.microsoft.com/office/drawing/2014/main" id="{C939A8C8-F666-1744-2E4E-ACD4A03FB6D2}"/>
              </a:ext>
            </a:extLst>
          </p:cNvPr>
          <p:cNvSpPr/>
          <p:nvPr/>
        </p:nvSpPr>
        <p:spPr>
          <a:xfrm>
            <a:off x="3575261" y="4095373"/>
            <a:ext cx="1415840" cy="31880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pic>
        <p:nvPicPr>
          <p:cNvPr id="20" name="Imagem 19">
            <a:extLst>
              <a:ext uri="{FF2B5EF4-FFF2-40B4-BE49-F238E27FC236}">
                <a16:creationId xmlns:a16="http://schemas.microsoft.com/office/drawing/2014/main" id="{95211E34-52C2-2148-564D-F772BD9F6559}"/>
              </a:ext>
            </a:extLst>
          </p:cNvPr>
          <p:cNvPicPr>
            <a:picLocks noChangeAspect="1"/>
          </p:cNvPicPr>
          <p:nvPr/>
        </p:nvPicPr>
        <p:blipFill>
          <a:blip r:embed="rId5"/>
          <a:stretch>
            <a:fillRect/>
          </a:stretch>
        </p:blipFill>
        <p:spPr>
          <a:xfrm>
            <a:off x="1481137" y="2201418"/>
            <a:ext cx="9229726" cy="590027"/>
          </a:xfrm>
          <a:prstGeom prst="rect">
            <a:avLst/>
          </a:prstGeom>
        </p:spPr>
      </p:pic>
      <p:sp>
        <p:nvSpPr>
          <p:cNvPr id="25" name="Retângulo: Cantos Arredondados 24">
            <a:extLst>
              <a:ext uri="{FF2B5EF4-FFF2-40B4-BE49-F238E27FC236}">
                <a16:creationId xmlns:a16="http://schemas.microsoft.com/office/drawing/2014/main" id="{6814A9BF-4FC5-0B0B-A480-59B8C18653AC}"/>
              </a:ext>
            </a:extLst>
          </p:cNvPr>
          <p:cNvSpPr/>
          <p:nvPr/>
        </p:nvSpPr>
        <p:spPr>
          <a:xfrm>
            <a:off x="5124451" y="2194832"/>
            <a:ext cx="3315422" cy="578316"/>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26" name="Conector de Seta Reta 25">
            <a:extLst>
              <a:ext uri="{FF2B5EF4-FFF2-40B4-BE49-F238E27FC236}">
                <a16:creationId xmlns:a16="http://schemas.microsoft.com/office/drawing/2014/main" id="{3F611227-9364-F804-B38B-8D96660B0FF1}"/>
              </a:ext>
            </a:extLst>
          </p:cNvPr>
          <p:cNvCxnSpPr>
            <a:cxnSpLocks/>
          </p:cNvCxnSpPr>
          <p:nvPr/>
        </p:nvCxnSpPr>
        <p:spPr>
          <a:xfrm flipH="1">
            <a:off x="6953249" y="2773148"/>
            <a:ext cx="2410207" cy="226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Espaço Reservado para Conteúdo 2">
            <a:extLst>
              <a:ext uri="{FF2B5EF4-FFF2-40B4-BE49-F238E27FC236}">
                <a16:creationId xmlns:a16="http://schemas.microsoft.com/office/drawing/2014/main" id="{702AF980-8B28-0312-CB82-99A4DEE51CFC}"/>
              </a:ext>
            </a:extLst>
          </p:cNvPr>
          <p:cNvSpPr>
            <a:spLocks noGrp="1"/>
          </p:cNvSpPr>
          <p:nvPr>
            <p:ph idx="1"/>
          </p:nvPr>
        </p:nvSpPr>
        <p:spPr>
          <a:xfrm>
            <a:off x="838200" y="1685925"/>
            <a:ext cx="10802112" cy="4491038"/>
          </a:xfrm>
        </p:spPr>
        <p:txBody>
          <a:bodyPr>
            <a:normAutofit/>
          </a:bodyPr>
          <a:lstStyle/>
          <a:p>
            <a:pPr marL="228600" lvl="1">
              <a:spcBef>
                <a:spcPts val="1000"/>
              </a:spcBef>
            </a:pPr>
            <a:r>
              <a:rPr lang="en-US" sz="2800" noProof="1">
                <a:sym typeface="Wingdings" panose="05000000000000000000" pitchFamily="2" charset="2"/>
              </a:rPr>
              <a:t>SisGepat</a:t>
            </a:r>
            <a:endParaRPr lang="en-US" sz="3200" noProof="1">
              <a:sym typeface="Wingdings" panose="05000000000000000000" pitchFamily="2" charset="2"/>
            </a:endParaRPr>
          </a:p>
          <a:p>
            <a:pPr marL="228600" lvl="1">
              <a:spcBef>
                <a:spcPts val="1000"/>
              </a:spcBef>
            </a:pPr>
            <a:endParaRPr lang="en-US" sz="3200" noProof="1">
              <a:sym typeface="Wingdings" panose="05000000000000000000" pitchFamily="2" charset="2"/>
            </a:endParaRPr>
          </a:p>
          <a:p>
            <a:pPr marL="228600" lvl="1">
              <a:spcBef>
                <a:spcPts val="1000"/>
              </a:spcBef>
            </a:pPr>
            <a:r>
              <a:rPr lang="en-US" sz="2800" noProof="1">
                <a:latin typeface="Aptos (Corpo)"/>
                <a:sym typeface="Wingdings" panose="05000000000000000000" pitchFamily="2" charset="2"/>
              </a:rPr>
              <a:t>GeoPortal (matching polygon)</a:t>
            </a:r>
          </a:p>
          <a:p>
            <a:pPr marL="594360" lvl="3" algn="just">
              <a:spcBef>
                <a:spcPts val="1000"/>
              </a:spcBef>
            </a:pPr>
            <a:endParaRPr lang="en-US" sz="2800" noProof="1">
              <a:sym typeface="Wingdings" panose="05000000000000000000" pitchFamily="2" charset="2"/>
            </a:endParaRPr>
          </a:p>
          <a:p>
            <a:pPr marL="822960" lvl="4" indent="0" algn="just">
              <a:spcBef>
                <a:spcPts val="1000"/>
              </a:spcBef>
              <a:buNone/>
            </a:pPr>
            <a:endParaRPr lang="en-US" sz="2400" noProof="1">
              <a:latin typeface="Aptos (Corpo)"/>
              <a:sym typeface="Wingdings" panose="05000000000000000000" pitchFamily="2" charset="2"/>
            </a:endParaRPr>
          </a:p>
        </p:txBody>
      </p:sp>
    </p:spTree>
    <p:extLst>
      <p:ext uri="{BB962C8B-B14F-4D97-AF65-F5344CB8AC3E}">
        <p14:creationId xmlns:p14="http://schemas.microsoft.com/office/powerpoint/2010/main" val="33352929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B6B8CF-CF00-92A7-A99E-7B2122C78E8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E590234-3233-DAC7-D186-F8531BB20FBB}"/>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F2C3033D-B665-6BD1-7F41-F698D644BC34}"/>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sym typeface="Wingdings" panose="05000000000000000000" pitchFamily="2" charset="2"/>
              </a:rPr>
              <a:t>Conclusion data analysis:</a:t>
            </a:r>
          </a:p>
          <a:p>
            <a:pPr marL="1051560" lvl="4">
              <a:spcBef>
                <a:spcPts val="1000"/>
              </a:spcBef>
            </a:pPr>
            <a:r>
              <a:rPr lang="en-US" sz="2400" noProof="1">
                <a:latin typeface="Aptos (Corpo)"/>
                <a:sym typeface="Wingdings" panose="05000000000000000000" pitchFamily="2" charset="2"/>
              </a:rPr>
              <a:t>the </a:t>
            </a:r>
            <a:r>
              <a:rPr lang="en-US" sz="2400" b="1" noProof="1">
                <a:latin typeface="Aptos (Corpo)"/>
                <a:sym typeface="Wingdings" panose="05000000000000000000" pitchFamily="2" charset="2"/>
              </a:rPr>
              <a:t>values</a:t>
            </a:r>
            <a:r>
              <a:rPr lang="en-US" sz="2400" noProof="1">
                <a:latin typeface="Aptos (Corpo)"/>
                <a:sym typeface="Wingdings" panose="05000000000000000000" pitchFamily="2" charset="2"/>
              </a:rPr>
              <a:t> of the properties registered in SisGepat </a:t>
            </a:r>
            <a:r>
              <a:rPr lang="en-US" sz="2400" b="1" noProof="1">
                <a:latin typeface="Aptos (Corpo)"/>
                <a:sym typeface="Wingdings" panose="05000000000000000000" pitchFamily="2" charset="2"/>
              </a:rPr>
              <a:t>cannot be </a:t>
            </a:r>
            <a:r>
              <a:rPr lang="en-US" sz="2400" noProof="1">
                <a:latin typeface="Aptos (Corpo)"/>
                <a:sym typeface="Wingdings" panose="05000000000000000000" pitchFamily="2" charset="2"/>
              </a:rPr>
              <a:t>used as a parameter for </a:t>
            </a:r>
            <a:r>
              <a:rPr lang="en-US" sz="2400" b="1" noProof="1">
                <a:latin typeface="Aptos (Corpo)"/>
                <a:sym typeface="Wingdings" panose="05000000000000000000" pitchFamily="2" charset="2"/>
              </a:rPr>
              <a:t>sample selection</a:t>
            </a:r>
          </a:p>
          <a:p>
            <a:pPr marL="1051560" lvl="4">
              <a:spcBef>
                <a:spcPts val="1000"/>
              </a:spcBef>
            </a:pPr>
            <a:r>
              <a:rPr lang="en-US" sz="2400" noProof="1">
                <a:sym typeface="Wingdings" panose="05000000000000000000" pitchFamily="2" charset="2"/>
              </a:rPr>
              <a:t>data from the area (m2) and the Administrative Region (RA) are plausible</a:t>
            </a:r>
          </a:p>
          <a:p>
            <a:pPr marL="1508760" lvl="5">
              <a:spcBef>
                <a:spcPts val="1000"/>
              </a:spcBef>
            </a:pPr>
            <a:r>
              <a:rPr lang="en-US" sz="2400" noProof="1"/>
              <a:t>Control Tests</a:t>
            </a:r>
            <a:endParaRPr lang="en-US" sz="2800" i="1" noProof="1"/>
          </a:p>
          <a:p>
            <a:pPr marL="1051560" lvl="4">
              <a:spcBef>
                <a:spcPts val="1000"/>
              </a:spcBef>
            </a:pPr>
            <a:endParaRPr lang="en-US" sz="2400" noProof="1"/>
          </a:p>
        </p:txBody>
      </p:sp>
      <p:sp>
        <p:nvSpPr>
          <p:cNvPr id="5" name="Espaço Reservado para Conteúdo 2">
            <a:extLst>
              <a:ext uri="{FF2B5EF4-FFF2-40B4-BE49-F238E27FC236}">
                <a16:creationId xmlns:a16="http://schemas.microsoft.com/office/drawing/2014/main" id="{CC876CAD-E113-15FC-8EF8-EEC17E2380CA}"/>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1264566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1F474-94C6-E467-CB74-8757D6F9A65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0F1B0C-7879-17D1-C87A-180ED0B62FF7}"/>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EAA2F400-F199-BBFD-B1CC-A6DAD548C21D}"/>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b="1" noProof="1">
                <a:latin typeface="Aptos (Corpo)"/>
                <a:sym typeface="Wingdings" panose="05000000000000000000" pitchFamily="2" charset="2"/>
              </a:rPr>
              <a:t>Model </a:t>
            </a:r>
            <a:r>
              <a:rPr lang="en-US" sz="2800" noProof="1">
                <a:latin typeface="Aptos (Corpo)"/>
                <a:sym typeface="Wingdings" panose="05000000000000000000" pitchFamily="2" charset="2"/>
              </a:rPr>
              <a:t>relate area and locality (Adm. Region) with economic value</a:t>
            </a:r>
          </a:p>
          <a:p>
            <a:pPr marL="594360" lvl="3" algn="just">
              <a:spcBef>
                <a:spcPts val="1000"/>
              </a:spcBef>
            </a:pPr>
            <a:r>
              <a:rPr lang="en-US" sz="2800" noProof="1">
                <a:latin typeface="Aptos (Corpo)"/>
                <a:sym typeface="Wingdings" panose="05000000000000000000" pitchFamily="2" charset="2"/>
              </a:rPr>
              <a:t>Cooperation with the Department of Economy of Federal District</a:t>
            </a:r>
          </a:p>
          <a:p>
            <a:pPr marL="1051560" lvl="4">
              <a:spcBef>
                <a:spcPts val="1000"/>
              </a:spcBef>
            </a:pPr>
            <a:r>
              <a:rPr lang="en-US" sz="2400" noProof="1">
                <a:sym typeface="Wingdings" panose="05000000000000000000" pitchFamily="2" charset="2"/>
              </a:rPr>
              <a:t>we request a table of the average value of </a:t>
            </a:r>
            <a:r>
              <a:rPr lang="en-US" sz="2400" b="1" noProof="1">
                <a:sym typeface="Wingdings" panose="05000000000000000000" pitchFamily="2" charset="2"/>
              </a:rPr>
              <a:t>m2</a:t>
            </a:r>
            <a:r>
              <a:rPr lang="en-US" sz="2400" noProof="1">
                <a:sym typeface="Wingdings" panose="05000000000000000000" pitchFamily="2" charset="2"/>
              </a:rPr>
              <a:t> by Location Region</a:t>
            </a:r>
          </a:p>
          <a:p>
            <a:pPr marL="1051560" lvl="4">
              <a:spcBef>
                <a:spcPts val="1000"/>
              </a:spcBef>
            </a:pPr>
            <a:endParaRPr lang="en-US" sz="2400" noProof="1"/>
          </a:p>
        </p:txBody>
      </p:sp>
      <p:sp>
        <p:nvSpPr>
          <p:cNvPr id="5" name="Espaço Reservado para Conteúdo 2">
            <a:extLst>
              <a:ext uri="{FF2B5EF4-FFF2-40B4-BE49-F238E27FC236}">
                <a16:creationId xmlns:a16="http://schemas.microsoft.com/office/drawing/2014/main" id="{EB10961F-87ED-2BCB-CE05-C78F58746F6C}"/>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796410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32778-999A-CBC1-F541-15874903872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42BDE6A-C9A4-C3B8-ABCE-9BA6E5D9998F}"/>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DCC074C8-2CD4-A64E-6C94-C91B7516B4B4}"/>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New odds</a:t>
            </a:r>
          </a:p>
          <a:p>
            <a:pPr marL="1051560" lvl="4">
              <a:spcBef>
                <a:spcPts val="1000"/>
              </a:spcBef>
            </a:pPr>
            <a:r>
              <a:rPr lang="en-US" sz="2400" noProof="1">
                <a:sym typeface="Wingdings" panose="05000000000000000000" pitchFamily="2" charset="2"/>
              </a:rPr>
              <a:t>H1 (fair coin):</a:t>
            </a:r>
          </a:p>
          <a:p>
            <a:pPr marL="1508760" lvl="5">
              <a:spcBef>
                <a:spcPts val="1000"/>
              </a:spcBef>
            </a:pPr>
            <a:r>
              <a:rPr lang="en-US" sz="2400" noProof="1">
                <a:sym typeface="Wingdings" panose="05000000000000000000" pitchFamily="2" charset="2"/>
              </a:rPr>
              <a:t>½ * ½ * ½ = 1/8 ou 12,5%</a:t>
            </a:r>
          </a:p>
          <a:p>
            <a:pPr marL="1051560" lvl="4">
              <a:spcBef>
                <a:spcPts val="1000"/>
              </a:spcBef>
            </a:pPr>
            <a:r>
              <a:rPr lang="en-US" sz="2400" noProof="1">
                <a:sym typeface="Wingdings" panose="05000000000000000000" pitchFamily="2" charset="2"/>
              </a:rPr>
              <a:t>H2 (</a:t>
            </a:r>
            <a:r>
              <a:rPr lang="pt-BR" sz="2400" dirty="0"/>
              <a:t>trick</a:t>
            </a:r>
            <a:r>
              <a:rPr lang="en-US" sz="2400" noProof="1">
                <a:sym typeface="Wingdings" panose="05000000000000000000" pitchFamily="2" charset="2"/>
              </a:rPr>
              <a:t> coin):</a:t>
            </a:r>
          </a:p>
          <a:p>
            <a:pPr marL="1508760" lvl="5">
              <a:spcBef>
                <a:spcPts val="1000"/>
              </a:spcBef>
            </a:pPr>
            <a:r>
              <a:rPr lang="en-US" sz="2400" noProof="1">
                <a:sym typeface="Wingdings" panose="05000000000000000000" pitchFamily="2" charset="2"/>
              </a:rPr>
              <a:t>100%</a:t>
            </a:r>
          </a:p>
          <a:p>
            <a:pPr marL="594360" lvl="3">
              <a:spcBef>
                <a:spcPts val="1000"/>
              </a:spcBef>
            </a:pPr>
            <a:r>
              <a:rPr lang="en-US" sz="2800" noProof="1">
                <a:sym typeface="Wingdings" panose="05000000000000000000" pitchFamily="2" charset="2"/>
              </a:rPr>
              <a:t>Was the collection (of more data) informative (relevant to decide on the hypotheses)? YES (helped the analyst decide H1 and H2)</a:t>
            </a:r>
            <a:endParaRPr lang="en-US" sz="2400" noProof="1">
              <a:sym typeface="Wingdings" panose="05000000000000000000" pitchFamily="2" charset="2"/>
            </a:endParaRP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pic>
        <p:nvPicPr>
          <p:cNvPr id="11" name="Imagem 10">
            <a:extLst>
              <a:ext uri="{FF2B5EF4-FFF2-40B4-BE49-F238E27FC236}">
                <a16:creationId xmlns:a16="http://schemas.microsoft.com/office/drawing/2014/main" id="{07C10811-AE72-94C4-99FB-124521F03FB4}"/>
              </a:ext>
            </a:extLst>
          </p:cNvPr>
          <p:cNvPicPr>
            <a:picLocks noChangeAspect="1"/>
          </p:cNvPicPr>
          <p:nvPr/>
        </p:nvPicPr>
        <p:blipFill>
          <a:blip r:embed="rId3"/>
          <a:stretch>
            <a:fillRect/>
          </a:stretch>
        </p:blipFill>
        <p:spPr>
          <a:xfrm>
            <a:off x="6640636" y="2214050"/>
            <a:ext cx="3462900" cy="2429899"/>
          </a:xfrm>
          <a:prstGeom prst="rect">
            <a:avLst/>
          </a:prstGeom>
        </p:spPr>
      </p:pic>
      <p:sp>
        <p:nvSpPr>
          <p:cNvPr id="6" name="CaixaDeTexto 5">
            <a:extLst>
              <a:ext uri="{FF2B5EF4-FFF2-40B4-BE49-F238E27FC236}">
                <a16:creationId xmlns:a16="http://schemas.microsoft.com/office/drawing/2014/main" id="{9447070A-C198-9FF1-CF57-43F231E97D46}"/>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spTree>
    <p:extLst>
      <p:ext uri="{BB962C8B-B14F-4D97-AF65-F5344CB8AC3E}">
        <p14:creationId xmlns:p14="http://schemas.microsoft.com/office/powerpoint/2010/main" val="354937768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81CB9-DC46-0A69-118F-1F0A57797B1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51D2C15-3B79-1CB3-F71F-548712BCD80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5" name="Imagem 4">
            <a:extLst>
              <a:ext uri="{FF2B5EF4-FFF2-40B4-BE49-F238E27FC236}">
                <a16:creationId xmlns:a16="http://schemas.microsoft.com/office/drawing/2014/main" id="{CD4FCA76-7CFA-A8F5-1093-861243BFF94E}"/>
              </a:ext>
            </a:extLst>
          </p:cNvPr>
          <p:cNvPicPr>
            <a:picLocks noChangeAspect="1"/>
          </p:cNvPicPr>
          <p:nvPr/>
        </p:nvPicPr>
        <p:blipFill>
          <a:blip r:embed="rId3"/>
          <a:srcRect l="25105" r="23823"/>
          <a:stretch/>
        </p:blipFill>
        <p:spPr>
          <a:xfrm>
            <a:off x="1960775" y="3016271"/>
            <a:ext cx="4760536" cy="2422779"/>
          </a:xfrm>
          <a:prstGeom prst="rect">
            <a:avLst/>
          </a:prstGeom>
        </p:spPr>
      </p:pic>
      <p:sp>
        <p:nvSpPr>
          <p:cNvPr id="13" name="Espaço Reservado para Conteúdo 2">
            <a:extLst>
              <a:ext uri="{FF2B5EF4-FFF2-40B4-BE49-F238E27FC236}">
                <a16:creationId xmlns:a16="http://schemas.microsoft.com/office/drawing/2014/main" id="{72627809-8AFF-86AC-8739-CC90A75D8650}"/>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Relationship locality (</a:t>
            </a:r>
            <a:r>
              <a:rPr lang="en-US" sz="2800" noProof="1">
                <a:sym typeface="Wingdings" panose="05000000000000000000" pitchFamily="2" charset="2"/>
              </a:rPr>
              <a:t>Location</a:t>
            </a:r>
            <a:r>
              <a:rPr lang="en-US" sz="2800" noProof="1">
                <a:latin typeface="Aptos (Corpo)"/>
                <a:sym typeface="Wingdings" panose="05000000000000000000" pitchFamily="2" charset="2"/>
              </a:rPr>
              <a:t> Region) and economic value m2</a:t>
            </a:r>
          </a:p>
          <a:p>
            <a:pPr marL="1051560" lvl="4">
              <a:spcBef>
                <a:spcPts val="1000"/>
              </a:spcBef>
            </a:pPr>
            <a:endParaRPr lang="en-US" sz="2400" noProof="1"/>
          </a:p>
        </p:txBody>
      </p:sp>
    </p:spTree>
    <p:extLst>
      <p:ext uri="{BB962C8B-B14F-4D97-AF65-F5344CB8AC3E}">
        <p14:creationId xmlns:p14="http://schemas.microsoft.com/office/powerpoint/2010/main" val="668527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E83241-8F2F-83C4-B31B-8FB0EB4666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EF4D34FD-012F-DBDA-8853-D3A3CF6CFA40}"/>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DD38E2EE-4366-8E4B-FBEB-93E9FAFFFA83}"/>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Simple linear model</a:t>
            </a:r>
          </a:p>
          <a:p>
            <a:pPr marL="1051560" lvl="4">
              <a:spcBef>
                <a:spcPts val="1000"/>
              </a:spcBef>
            </a:pPr>
            <a:r>
              <a:rPr lang="en-US" sz="2400" noProof="1">
                <a:latin typeface="Aptos (Corpo)"/>
                <a:sym typeface="Wingdings" panose="05000000000000000000" pitchFamily="2" charset="2"/>
              </a:rPr>
              <a:t>It consists of multiplying the area of the property by the average m2 of the respective region</a:t>
            </a:r>
          </a:p>
          <a:p>
            <a:pPr marL="1051560" lvl="4">
              <a:spcBef>
                <a:spcPts val="1000"/>
              </a:spcBef>
            </a:pPr>
            <a:r>
              <a:rPr lang="en-US" sz="2400" noProof="1">
                <a:latin typeface="Aptos (Corpo)"/>
                <a:sym typeface="Wingdings" panose="05000000000000000000" pitchFamily="2" charset="2"/>
              </a:rPr>
              <a:t>Able to </a:t>
            </a:r>
            <a:r>
              <a:rPr lang="en-US" sz="2400" b="1" noProof="1">
                <a:latin typeface="Aptos (Corpo)"/>
                <a:sym typeface="Wingdings" panose="05000000000000000000" pitchFamily="2" charset="2"/>
              </a:rPr>
              <a:t>approximate</a:t>
            </a:r>
            <a:r>
              <a:rPr lang="en-US" sz="2400" noProof="1">
                <a:latin typeface="Aptos (Corpo)"/>
                <a:sym typeface="Wingdings" panose="05000000000000000000" pitchFamily="2" charset="2"/>
              </a:rPr>
              <a:t> the economic value of the asset</a:t>
            </a:r>
          </a:p>
          <a:p>
            <a:pPr marL="365760" lvl="3" indent="0" algn="just">
              <a:spcBef>
                <a:spcPts val="1000"/>
              </a:spcBef>
              <a:buNone/>
            </a:pPr>
            <a:endParaRPr lang="en-US" sz="2800" noProof="1">
              <a:latin typeface="Aptos (Corpo)"/>
              <a:sym typeface="Wingdings" panose="05000000000000000000" pitchFamily="2" charset="2"/>
            </a:endParaRPr>
          </a:p>
          <a:p>
            <a:pPr marL="1051560" lvl="4">
              <a:spcBef>
                <a:spcPts val="1000"/>
              </a:spcBef>
            </a:pPr>
            <a:endParaRPr lang="en-US" sz="2400" noProof="1"/>
          </a:p>
        </p:txBody>
      </p:sp>
    </p:spTree>
    <p:extLst>
      <p:ext uri="{BB962C8B-B14F-4D97-AF65-F5344CB8AC3E}">
        <p14:creationId xmlns:p14="http://schemas.microsoft.com/office/powerpoint/2010/main" val="341982035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AD5F2A-C5CF-0F94-1BA6-5D39B427997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238A25A-0244-F235-6401-5A7C330E9691}"/>
              </a:ext>
            </a:extLst>
          </p:cNvPr>
          <p:cNvSpPr>
            <a:spLocks noGrp="1"/>
          </p:cNvSpPr>
          <p:nvPr>
            <p:ph type="title"/>
          </p:nvPr>
        </p:nvSpPr>
        <p:spPr/>
        <p:txBody>
          <a:bodyPr>
            <a:normAutofit fontScale="90000"/>
          </a:bodyPr>
          <a:lstStyle/>
          <a:p>
            <a:br>
              <a:rPr lang="en-US" noProof="1"/>
            </a:br>
            <a:r>
              <a:rPr lang="en-US" noProof="1"/>
              <a:t>Case Study - </a:t>
            </a:r>
            <a:r>
              <a:rPr lang="en-US" sz="4000" noProof="1">
                <a:sym typeface="Wingdings" panose="05000000000000000000" pitchFamily="2" charset="2"/>
              </a:rPr>
              <a:t>Accounting</a:t>
            </a:r>
            <a:r>
              <a:rPr lang="en-US" noProof="1"/>
              <a:t> Standards</a:t>
            </a:r>
            <a:br>
              <a:rPr lang="en-US" noProof="1"/>
            </a:br>
            <a:endParaRPr lang="pt-BR" noProof="0" dirty="0"/>
          </a:p>
        </p:txBody>
      </p:sp>
      <p:sp>
        <p:nvSpPr>
          <p:cNvPr id="3" name="Espaço Reservado para Conteúdo 2">
            <a:extLst>
              <a:ext uri="{FF2B5EF4-FFF2-40B4-BE49-F238E27FC236}">
                <a16:creationId xmlns:a16="http://schemas.microsoft.com/office/drawing/2014/main" id="{BAB4F4FB-7C66-4D9B-7523-6EDDE0D8C00C}"/>
              </a:ext>
            </a:extLst>
          </p:cNvPr>
          <p:cNvSpPr>
            <a:spLocks noGrp="1"/>
          </p:cNvSpPr>
          <p:nvPr>
            <p:ph idx="1"/>
          </p:nvPr>
        </p:nvSpPr>
        <p:spPr/>
        <p:txBody>
          <a:bodyPr>
            <a:normAutofit/>
          </a:bodyPr>
          <a:lstStyle/>
          <a:p>
            <a:pPr marL="228600" lvl="1">
              <a:spcBef>
                <a:spcPts val="1000"/>
              </a:spcBef>
            </a:pPr>
            <a:r>
              <a:rPr lang="pt-BR" sz="3200" noProof="0" dirty="0" err="1">
                <a:sym typeface="Wingdings" panose="05000000000000000000" pitchFamily="2" charset="2"/>
              </a:rPr>
              <a:t>Accounting</a:t>
            </a:r>
            <a:r>
              <a:rPr lang="pt-BR" sz="3200" noProof="0" dirty="0">
                <a:sym typeface="Wingdings" panose="05000000000000000000" pitchFamily="2" charset="2"/>
              </a:rPr>
              <a:t> Standard</a:t>
            </a:r>
          </a:p>
          <a:p>
            <a:pPr marL="594360" lvl="3" algn="just">
              <a:spcBef>
                <a:spcPts val="1000"/>
              </a:spcBef>
            </a:pPr>
            <a:r>
              <a:rPr lang="pt-BR" sz="2800" noProof="0" dirty="0" err="1">
                <a:sym typeface="Wingdings" panose="05000000000000000000" pitchFamily="2" charset="2"/>
              </a:rPr>
              <a:t>Revaluation</a:t>
            </a:r>
            <a:r>
              <a:rPr lang="pt-BR" sz="2800" noProof="0" dirty="0">
                <a:sym typeface="Wingdings" panose="05000000000000000000" pitchFamily="2" charset="2"/>
              </a:rPr>
              <a:t> model (IPSAS 17 – </a:t>
            </a:r>
            <a:r>
              <a:rPr lang="pt-BR" sz="2800" noProof="0" dirty="0" err="1">
                <a:sym typeface="Wingdings" panose="05000000000000000000" pitchFamily="2" charset="2"/>
              </a:rPr>
              <a:t>Fixed</a:t>
            </a:r>
            <a:r>
              <a:rPr lang="pt-BR" sz="2800" noProof="0" dirty="0">
                <a:sym typeface="Wingdings" panose="05000000000000000000" pitchFamily="2" charset="2"/>
              </a:rPr>
              <a:t> </a:t>
            </a:r>
            <a:r>
              <a:rPr lang="pt-BR" sz="2800" noProof="0" dirty="0" err="1">
                <a:sym typeface="Wingdings" panose="05000000000000000000" pitchFamily="2" charset="2"/>
              </a:rPr>
              <a:t>Assets</a:t>
            </a:r>
            <a:r>
              <a:rPr lang="pt-BR" sz="2800" noProof="0" dirty="0">
                <a:sym typeface="Wingdings" panose="05000000000000000000" pitchFamily="2" charset="2"/>
              </a:rPr>
              <a:t>)</a:t>
            </a:r>
          </a:p>
          <a:p>
            <a:pPr marL="594360" lvl="3" algn="just">
              <a:spcBef>
                <a:spcPts val="1000"/>
              </a:spcBef>
            </a:pPr>
            <a:r>
              <a:rPr lang="en-US" sz="2800" noProof="0" dirty="0">
                <a:sym typeface="Wingdings" panose="05000000000000000000" pitchFamily="2" charset="2"/>
              </a:rPr>
              <a:t>46. For some </a:t>
            </a:r>
            <a:r>
              <a:rPr lang="en-US" sz="2800" u="sng" noProof="0" dirty="0">
                <a:sym typeface="Wingdings" panose="05000000000000000000" pitchFamily="2" charset="2"/>
              </a:rPr>
              <a:t>public sector assets</a:t>
            </a:r>
            <a:r>
              <a:rPr lang="en-US" sz="2800" noProof="0" dirty="0">
                <a:sym typeface="Wingdings" panose="05000000000000000000" pitchFamily="2" charset="2"/>
              </a:rPr>
              <a:t>, it may be </a:t>
            </a:r>
            <a:r>
              <a:rPr lang="en-US" sz="2800" u="sng" noProof="0" dirty="0">
                <a:sym typeface="Wingdings" panose="05000000000000000000" pitchFamily="2" charset="2"/>
              </a:rPr>
              <a:t>difficult to establish their market value </a:t>
            </a:r>
            <a:r>
              <a:rPr lang="en-US" sz="2800" noProof="0" dirty="0">
                <a:sym typeface="Wingdings" panose="05000000000000000000" pitchFamily="2" charset="2"/>
              </a:rPr>
              <a:t>because of the </a:t>
            </a:r>
            <a:r>
              <a:rPr lang="en-US" sz="2800" u="sng" noProof="0" dirty="0">
                <a:sym typeface="Wingdings" panose="05000000000000000000" pitchFamily="2" charset="2"/>
              </a:rPr>
              <a:t>absence of market transactions</a:t>
            </a:r>
            <a:r>
              <a:rPr lang="en-US" sz="2800" noProof="0" dirty="0">
                <a:sym typeface="Wingdings" panose="05000000000000000000" pitchFamily="2" charset="2"/>
              </a:rPr>
              <a:t> for these assets.</a:t>
            </a:r>
          </a:p>
          <a:p>
            <a:pPr marL="365760" lvl="3" indent="0" algn="just">
              <a:spcBef>
                <a:spcPts val="1000"/>
              </a:spcBef>
              <a:buNone/>
            </a:pPr>
            <a:endParaRPr lang="pt-BR" sz="2800" i="1" noProof="0" dirty="0"/>
          </a:p>
          <a:p>
            <a:pPr marL="1051560" lvl="4">
              <a:spcBef>
                <a:spcPts val="1000"/>
              </a:spcBef>
            </a:pPr>
            <a:endParaRPr lang="pt-BR" sz="2400" noProof="0" dirty="0"/>
          </a:p>
        </p:txBody>
      </p:sp>
      <p:sp>
        <p:nvSpPr>
          <p:cNvPr id="5" name="Espaço Reservado para Conteúdo 2">
            <a:extLst>
              <a:ext uri="{FF2B5EF4-FFF2-40B4-BE49-F238E27FC236}">
                <a16:creationId xmlns:a16="http://schemas.microsoft.com/office/drawing/2014/main" id="{DDFD0C8A-94B4-C82B-9977-BFD6AAA16789}"/>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pt-BR" sz="2400" b="1" noProof="0"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24507880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DE40C-D4EB-87DD-CF45-3BC06AC062E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63FD32F-865C-29A8-E8CB-0C86C565DE6B}"/>
              </a:ext>
            </a:extLst>
          </p:cNvPr>
          <p:cNvSpPr>
            <a:spLocks noGrp="1"/>
          </p:cNvSpPr>
          <p:nvPr>
            <p:ph type="title"/>
          </p:nvPr>
        </p:nvSpPr>
        <p:spPr/>
        <p:txBody>
          <a:bodyPr>
            <a:normAutofit fontScale="90000"/>
          </a:bodyPr>
          <a:lstStyle/>
          <a:p>
            <a:br>
              <a:rPr lang="en-US" noProof="1"/>
            </a:br>
            <a:r>
              <a:rPr lang="en-US" noProof="1"/>
              <a:t>Case Study - </a:t>
            </a:r>
            <a:r>
              <a:rPr lang="en-US" sz="4000" noProof="1">
                <a:sym typeface="Wingdings" panose="05000000000000000000" pitchFamily="2" charset="2"/>
              </a:rPr>
              <a:t>Accounting</a:t>
            </a:r>
            <a:r>
              <a:rPr lang="en-US" noProof="1"/>
              <a:t> Standards</a:t>
            </a:r>
            <a:br>
              <a:rPr lang="en-US" noProof="1"/>
            </a:br>
            <a:endParaRPr lang="pt-BR" noProof="0" dirty="0"/>
          </a:p>
        </p:txBody>
      </p:sp>
      <p:sp>
        <p:nvSpPr>
          <p:cNvPr id="3" name="Espaço Reservado para Conteúdo 2">
            <a:extLst>
              <a:ext uri="{FF2B5EF4-FFF2-40B4-BE49-F238E27FC236}">
                <a16:creationId xmlns:a16="http://schemas.microsoft.com/office/drawing/2014/main" id="{C7E4929A-6E9B-C5FF-7969-6DF9E83A6DE8}"/>
              </a:ext>
            </a:extLst>
          </p:cNvPr>
          <p:cNvSpPr>
            <a:spLocks noGrp="1"/>
          </p:cNvSpPr>
          <p:nvPr>
            <p:ph idx="1"/>
          </p:nvPr>
        </p:nvSpPr>
        <p:spPr/>
        <p:txBody>
          <a:bodyPr>
            <a:normAutofit/>
          </a:bodyPr>
          <a:lstStyle/>
          <a:p>
            <a:pPr marL="228600" lvl="1">
              <a:spcBef>
                <a:spcPts val="1000"/>
              </a:spcBef>
            </a:pPr>
            <a:r>
              <a:rPr lang="pt-BR" sz="3200" noProof="0" dirty="0" err="1">
                <a:sym typeface="Wingdings" panose="05000000000000000000" pitchFamily="2" charset="2"/>
              </a:rPr>
              <a:t>Accounting</a:t>
            </a:r>
            <a:r>
              <a:rPr lang="pt-BR" sz="3200" noProof="0" dirty="0">
                <a:sym typeface="Wingdings" panose="05000000000000000000" pitchFamily="2" charset="2"/>
              </a:rPr>
              <a:t> Standard</a:t>
            </a:r>
          </a:p>
          <a:p>
            <a:pPr marL="594360" lvl="3" algn="just">
              <a:spcBef>
                <a:spcPts val="1000"/>
              </a:spcBef>
            </a:pPr>
            <a:r>
              <a:rPr lang="pt-BR" sz="2800" noProof="0" dirty="0" err="1">
                <a:sym typeface="Wingdings" panose="05000000000000000000" pitchFamily="2" charset="2"/>
              </a:rPr>
              <a:t>Revaluation</a:t>
            </a:r>
            <a:r>
              <a:rPr lang="pt-BR" sz="2800" noProof="0" dirty="0">
                <a:sym typeface="Wingdings" panose="05000000000000000000" pitchFamily="2" charset="2"/>
              </a:rPr>
              <a:t> model (IPSAS 17 – </a:t>
            </a:r>
            <a:r>
              <a:rPr lang="pt-BR" sz="2800" noProof="0" dirty="0" err="1">
                <a:sym typeface="Wingdings" panose="05000000000000000000" pitchFamily="2" charset="2"/>
              </a:rPr>
              <a:t>Fixed</a:t>
            </a:r>
            <a:r>
              <a:rPr lang="pt-BR" sz="2800" noProof="0" dirty="0">
                <a:sym typeface="Wingdings" panose="05000000000000000000" pitchFamily="2" charset="2"/>
              </a:rPr>
              <a:t> </a:t>
            </a:r>
            <a:r>
              <a:rPr lang="pt-BR" sz="2800" noProof="0" dirty="0" err="1">
                <a:sym typeface="Wingdings" panose="05000000000000000000" pitchFamily="2" charset="2"/>
              </a:rPr>
              <a:t>Assets</a:t>
            </a:r>
            <a:r>
              <a:rPr lang="pt-BR" sz="2800" noProof="0" dirty="0">
                <a:sym typeface="Wingdings" panose="05000000000000000000" pitchFamily="2" charset="2"/>
              </a:rPr>
              <a:t>)</a:t>
            </a:r>
          </a:p>
          <a:p>
            <a:pPr marL="594360" lvl="3" algn="just">
              <a:spcBef>
                <a:spcPts val="1000"/>
              </a:spcBef>
            </a:pPr>
            <a:r>
              <a:rPr lang="en-US" sz="2800" i="1" noProof="0" dirty="0">
                <a:sym typeface="Wingdings" panose="05000000000000000000" pitchFamily="2" charset="2"/>
              </a:rPr>
              <a:t>47. If no evidence is available to determine the market value […], the </a:t>
            </a:r>
            <a:r>
              <a:rPr lang="en-US" sz="2800" i="1" u="sng" noProof="0" dirty="0">
                <a:sym typeface="Wingdings" panose="05000000000000000000" pitchFamily="2" charset="2"/>
              </a:rPr>
              <a:t>fair value </a:t>
            </a:r>
            <a:r>
              <a:rPr lang="en-US" sz="2800" i="1" noProof="0" dirty="0">
                <a:sym typeface="Wingdings" panose="05000000000000000000" pitchFamily="2" charset="2"/>
              </a:rPr>
              <a:t>of the item may be </a:t>
            </a:r>
            <a:r>
              <a:rPr lang="en-US" sz="2800" b="1" i="1" u="sng" noProof="0" dirty="0">
                <a:sym typeface="Wingdings" panose="05000000000000000000" pitchFamily="2" charset="2"/>
              </a:rPr>
              <a:t>established by reference </a:t>
            </a:r>
            <a:r>
              <a:rPr lang="en-US" sz="2800" i="1" noProof="0" dirty="0">
                <a:sym typeface="Wingdings" panose="05000000000000000000" pitchFamily="2" charset="2"/>
              </a:rPr>
              <a:t>to other items with </a:t>
            </a:r>
            <a:r>
              <a:rPr lang="en-US" sz="2800" i="1" u="sng" noProof="0" dirty="0">
                <a:sym typeface="Wingdings" panose="05000000000000000000" pitchFamily="2" charset="2"/>
              </a:rPr>
              <a:t>similar characteristics</a:t>
            </a:r>
            <a:r>
              <a:rPr lang="en-US" sz="2800" i="1" noProof="0" dirty="0">
                <a:sym typeface="Wingdings" panose="05000000000000000000" pitchFamily="2" charset="2"/>
              </a:rPr>
              <a:t>, in similar </a:t>
            </a:r>
            <a:r>
              <a:rPr lang="en-US" sz="2800" i="1" u="sng" noProof="0" dirty="0">
                <a:sym typeface="Wingdings" panose="05000000000000000000" pitchFamily="2" charset="2"/>
              </a:rPr>
              <a:t>circumstances and location</a:t>
            </a:r>
            <a:r>
              <a:rPr lang="en-US" sz="2800" i="1" noProof="0" dirty="0">
                <a:sym typeface="Wingdings" panose="05000000000000000000" pitchFamily="2" charset="2"/>
              </a:rPr>
              <a:t>. For example, the fair value of </a:t>
            </a:r>
            <a:r>
              <a:rPr lang="en-US" sz="2800" i="1" u="sng" noProof="0" dirty="0">
                <a:sym typeface="Wingdings" panose="05000000000000000000" pitchFamily="2" charset="2"/>
              </a:rPr>
              <a:t>vacant government land </a:t>
            </a:r>
            <a:r>
              <a:rPr lang="en-US" sz="2800" i="1" noProof="0" dirty="0">
                <a:sym typeface="Wingdings" panose="05000000000000000000" pitchFamily="2" charset="2"/>
              </a:rPr>
              <a:t>that has been held for a long period during which time there have been </a:t>
            </a:r>
            <a:r>
              <a:rPr lang="en-US" sz="2800" i="1" u="sng" noProof="0" dirty="0">
                <a:sym typeface="Wingdings" panose="05000000000000000000" pitchFamily="2" charset="2"/>
              </a:rPr>
              <a:t>few transactions </a:t>
            </a:r>
            <a:r>
              <a:rPr lang="en-US" sz="2800" i="1" noProof="0" dirty="0">
                <a:sym typeface="Wingdings" panose="05000000000000000000" pitchFamily="2" charset="2"/>
              </a:rPr>
              <a:t>may be </a:t>
            </a:r>
            <a:r>
              <a:rPr lang="en-US" sz="2800" b="1" i="1" u="sng" noProof="0" dirty="0">
                <a:sym typeface="Wingdings" panose="05000000000000000000" pitchFamily="2" charset="2"/>
              </a:rPr>
              <a:t>estimated</a:t>
            </a:r>
            <a:r>
              <a:rPr lang="en-US" sz="2800" i="1" noProof="0" dirty="0">
                <a:sym typeface="Wingdings" panose="05000000000000000000" pitchFamily="2" charset="2"/>
              </a:rPr>
              <a:t> by reference to the market value of </a:t>
            </a:r>
            <a:r>
              <a:rPr lang="en-US" sz="2800" i="1" u="sng" noProof="0" dirty="0">
                <a:sym typeface="Wingdings" panose="05000000000000000000" pitchFamily="2" charset="2"/>
              </a:rPr>
              <a:t>land with similar features</a:t>
            </a:r>
            <a:r>
              <a:rPr lang="en-US" sz="2800" i="1" noProof="0" dirty="0">
                <a:sym typeface="Wingdings" panose="05000000000000000000" pitchFamily="2" charset="2"/>
              </a:rPr>
              <a:t> and topography in a </a:t>
            </a:r>
            <a:r>
              <a:rPr lang="en-US" sz="2800" i="1" u="sng" noProof="0" dirty="0">
                <a:sym typeface="Wingdings" panose="05000000000000000000" pitchFamily="2" charset="2"/>
              </a:rPr>
              <a:t>similar </a:t>
            </a:r>
            <a:r>
              <a:rPr lang="en-US" sz="2800" b="1" i="1" u="sng" noProof="0" dirty="0">
                <a:sym typeface="Wingdings" panose="05000000000000000000" pitchFamily="2" charset="2"/>
              </a:rPr>
              <a:t>location</a:t>
            </a:r>
            <a:r>
              <a:rPr lang="en-US" sz="2800" i="1" noProof="0" dirty="0">
                <a:sym typeface="Wingdings" panose="05000000000000000000" pitchFamily="2" charset="2"/>
              </a:rPr>
              <a:t> […]. </a:t>
            </a:r>
            <a:endParaRPr lang="pt-BR" sz="2800" i="1" noProof="0" dirty="0">
              <a:sym typeface="Wingdings" panose="05000000000000000000" pitchFamily="2" charset="2"/>
            </a:endParaRPr>
          </a:p>
          <a:p>
            <a:pPr marL="594360" lvl="3" algn="just">
              <a:spcBef>
                <a:spcPts val="1000"/>
              </a:spcBef>
            </a:pPr>
            <a:endParaRPr lang="en-US" sz="2800" noProof="0" dirty="0">
              <a:sym typeface="Wingdings" panose="05000000000000000000" pitchFamily="2" charset="2"/>
            </a:endParaRPr>
          </a:p>
          <a:p>
            <a:pPr marL="365760" lvl="3" indent="0" algn="just">
              <a:spcBef>
                <a:spcPts val="1000"/>
              </a:spcBef>
              <a:buNone/>
            </a:pPr>
            <a:endParaRPr lang="pt-BR" sz="2800" i="1" noProof="0" dirty="0"/>
          </a:p>
          <a:p>
            <a:pPr marL="1051560" lvl="4">
              <a:spcBef>
                <a:spcPts val="1000"/>
              </a:spcBef>
            </a:pPr>
            <a:endParaRPr lang="pt-BR" sz="2400" noProof="0" dirty="0"/>
          </a:p>
        </p:txBody>
      </p:sp>
      <p:sp>
        <p:nvSpPr>
          <p:cNvPr id="5" name="Espaço Reservado para Conteúdo 2">
            <a:extLst>
              <a:ext uri="{FF2B5EF4-FFF2-40B4-BE49-F238E27FC236}">
                <a16:creationId xmlns:a16="http://schemas.microsoft.com/office/drawing/2014/main" id="{ED4615D4-4E86-21E1-0C07-1C50835FEC7A}"/>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pt-BR" sz="2400" b="1" noProof="0" dirty="0">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0283165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FBD673-13D6-40E8-A1EA-DA25217E22B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240C007-470C-D201-EFE4-E38FDD248575}"/>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B38C0988-5110-6E93-6443-B593C8DB2801}"/>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Is a sample still needed?</a:t>
            </a:r>
          </a:p>
          <a:p>
            <a:pPr marL="594360" lvl="3" algn="just">
              <a:spcBef>
                <a:spcPts val="1000"/>
              </a:spcBef>
            </a:pPr>
            <a:r>
              <a:rPr lang="en-US" sz="2800" b="1" noProof="1">
                <a:latin typeface="Aptos (Corpo)"/>
                <a:sym typeface="Wingdings" panose="05000000000000000000" pitchFamily="2" charset="2"/>
              </a:rPr>
              <a:t>Is it enough to apply the model to the data population </a:t>
            </a:r>
            <a:r>
              <a:rPr lang="en-US" sz="2800" noProof="1">
                <a:latin typeface="Aptos (Corpo)"/>
                <a:sym typeface="Wingdings" panose="05000000000000000000" pitchFamily="2" charset="2"/>
              </a:rPr>
              <a:t>and consider the divergences between the results of the model and the accounting as distortion?</a:t>
            </a:r>
          </a:p>
        </p:txBody>
      </p:sp>
      <p:sp>
        <p:nvSpPr>
          <p:cNvPr id="5" name="Espaço Reservado para Conteúdo 2">
            <a:extLst>
              <a:ext uri="{FF2B5EF4-FFF2-40B4-BE49-F238E27FC236}">
                <a16:creationId xmlns:a16="http://schemas.microsoft.com/office/drawing/2014/main" id="{9F88A181-D83A-8B7F-2117-610D4CEB8D6B}"/>
              </a:ext>
            </a:extLst>
          </p:cNvPr>
          <p:cNvSpPr txBox="1">
            <a:spLocks/>
          </p:cNvSpPr>
          <p:nvPr/>
        </p:nvSpPr>
        <p:spPr>
          <a:xfrm>
            <a:off x="1725101" y="5443946"/>
            <a:ext cx="6743038" cy="70170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02920" lvl="2" indent="0">
              <a:spcBef>
                <a:spcPts val="1000"/>
              </a:spcBef>
              <a:buFont typeface="Calibri" pitchFamily="34" charset="0"/>
              <a:buNone/>
            </a:pPr>
            <a:endParaRPr lang="en-US" sz="2400" b="1" noProof="1">
              <a:latin typeface="Arial" panose="020B0604020202020204" pitchFamily="34" charset="0"/>
              <a:cs typeface="Arial" panose="020B0604020202020204" pitchFamily="34" charset="0"/>
              <a:sym typeface="Wingdings" panose="05000000000000000000" pitchFamily="2" charset="2"/>
            </a:endParaRPr>
          </a:p>
        </p:txBody>
      </p:sp>
    </p:spTree>
    <p:extLst>
      <p:ext uri="{BB962C8B-B14F-4D97-AF65-F5344CB8AC3E}">
        <p14:creationId xmlns:p14="http://schemas.microsoft.com/office/powerpoint/2010/main" val="160250396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0E24A1-0EA6-774D-7F60-D17C665BF77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58A282D-5343-169F-3D8D-3BE61961D1E7}"/>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6EB300D4-E0F4-83A7-E672-11EB05E9BE40}"/>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Is a sample still needed?</a:t>
            </a:r>
          </a:p>
          <a:p>
            <a:pPr marL="594360" lvl="3" algn="just">
              <a:spcBef>
                <a:spcPts val="1000"/>
              </a:spcBef>
            </a:pPr>
            <a:r>
              <a:rPr lang="en-US" sz="2800" noProof="1">
                <a:latin typeface="Aptos (Corpo)"/>
                <a:sym typeface="Wingdings" panose="05000000000000000000" pitchFamily="2" charset="2"/>
              </a:rPr>
              <a:t>It is not possible to assume that all area and locality records are correct</a:t>
            </a:r>
          </a:p>
          <a:p>
            <a:pPr marL="1051560" lvl="4">
              <a:spcBef>
                <a:spcPts val="1000"/>
              </a:spcBef>
            </a:pPr>
            <a:r>
              <a:rPr lang="en-US" sz="2400" noProof="1">
                <a:latin typeface="Aptos (Corpo)"/>
                <a:sym typeface="Wingdings" panose="05000000000000000000" pitchFamily="2" charset="2"/>
              </a:rPr>
              <a:t>There may be errors in the area or locality</a:t>
            </a:r>
          </a:p>
          <a:p>
            <a:pPr marL="594360" lvl="3" algn="just">
              <a:spcBef>
                <a:spcPts val="1000"/>
              </a:spcBef>
            </a:pPr>
            <a:r>
              <a:rPr lang="en-US" sz="2800" noProof="1">
                <a:latin typeface="Aptos (Corpo)"/>
                <a:sym typeface="Wingdings" panose="05000000000000000000" pitchFamily="2" charset="2"/>
              </a:rPr>
              <a:t>Additional checks still needed</a:t>
            </a:r>
          </a:p>
          <a:p>
            <a:pPr marL="1051560" lvl="4">
              <a:spcBef>
                <a:spcPts val="1000"/>
              </a:spcBef>
            </a:pPr>
            <a:r>
              <a:rPr lang="en-US" sz="2400" noProof="1">
                <a:latin typeface="Aptos (Corpo)"/>
                <a:sym typeface="Wingdings" panose="05000000000000000000" pitchFamily="2" charset="2"/>
              </a:rPr>
              <a:t>Confirm area and ownership with notaries</a:t>
            </a:r>
          </a:p>
          <a:p>
            <a:pPr marL="1051560" lvl="4">
              <a:spcBef>
                <a:spcPts val="1000"/>
              </a:spcBef>
            </a:pPr>
            <a:r>
              <a:rPr lang="en-US" sz="2400" noProof="1">
                <a:latin typeface="Aptos (Corpo)"/>
                <a:sym typeface="Wingdings" panose="05000000000000000000" pitchFamily="2" charset="2"/>
              </a:rPr>
              <a:t>Property invaded</a:t>
            </a:r>
          </a:p>
          <a:p>
            <a:pPr marL="1051560" lvl="4">
              <a:spcBef>
                <a:spcPts val="1000"/>
              </a:spcBef>
            </a:pPr>
            <a:r>
              <a:rPr lang="en-US" sz="2400" noProof="1">
                <a:latin typeface="Aptos (Corpo)"/>
                <a:sym typeface="Wingdings" panose="05000000000000000000" pitchFamily="2" charset="2"/>
              </a:rPr>
              <a:t>Etc.</a:t>
            </a:r>
          </a:p>
          <a:p>
            <a:pPr marL="1051560" lvl="4">
              <a:spcBef>
                <a:spcPts val="1000"/>
              </a:spcBef>
            </a:pP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a:p>
            <a:pPr marL="1051560" lvl="4">
              <a:spcBef>
                <a:spcPts val="1000"/>
              </a:spcBef>
            </a:pPr>
            <a:endParaRPr lang="en-US" sz="2400" noProof="1"/>
          </a:p>
        </p:txBody>
      </p:sp>
    </p:spTree>
    <p:extLst>
      <p:ext uri="{BB962C8B-B14F-4D97-AF65-F5344CB8AC3E}">
        <p14:creationId xmlns:p14="http://schemas.microsoft.com/office/powerpoint/2010/main" val="217658868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005EA-6600-BCFD-332B-4991C42B261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31730CF-4E9E-1D8F-D74F-77F6EC0AF8C4}"/>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325175EC-7BD8-38FC-AE3C-33DF9B87C330}"/>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Is a sample still needed?</a:t>
            </a:r>
          </a:p>
          <a:p>
            <a:pPr marL="594360" lvl="3" algn="just">
              <a:spcBef>
                <a:spcPts val="1000"/>
              </a:spcBef>
            </a:pPr>
            <a:r>
              <a:rPr lang="en-US" sz="2800" noProof="1">
                <a:latin typeface="Aptos (Corpo)"/>
                <a:sym typeface="Wingdings" panose="05000000000000000000" pitchFamily="2" charset="2"/>
              </a:rPr>
              <a:t>YES!</a:t>
            </a:r>
            <a:endParaRPr lang="en-US" sz="24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a:p>
            <a:pPr marL="1051560" lvl="4">
              <a:spcBef>
                <a:spcPts val="1000"/>
              </a:spcBef>
            </a:pPr>
            <a:endParaRPr lang="en-US" sz="2400" noProof="1"/>
          </a:p>
        </p:txBody>
      </p:sp>
    </p:spTree>
    <p:extLst>
      <p:ext uri="{BB962C8B-B14F-4D97-AF65-F5344CB8AC3E}">
        <p14:creationId xmlns:p14="http://schemas.microsoft.com/office/powerpoint/2010/main" val="40719581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181B55-082B-D0D1-ED00-EEF98671C1A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729AA1E-821B-7FD0-130F-02607782D646}"/>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0A208C39-5F13-A250-9F68-16D3864594A0}"/>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How to select the sample?</a:t>
            </a:r>
          </a:p>
          <a:p>
            <a:pPr marL="594360" lvl="3" algn="just">
              <a:spcBef>
                <a:spcPts val="1000"/>
              </a:spcBef>
            </a:pPr>
            <a:r>
              <a:rPr lang="en-US" sz="2800" noProof="1">
                <a:latin typeface="Aptos (Corpo)"/>
                <a:sym typeface="Wingdings" panose="05000000000000000000" pitchFamily="2" charset="2"/>
              </a:rPr>
              <a:t>Premise: apply the model to the population of SisGepat properties and create a </a:t>
            </a:r>
            <a:r>
              <a:rPr lang="en-US" sz="2800" b="1" noProof="1">
                <a:latin typeface="Aptos (Corpo)"/>
                <a:sym typeface="Wingdings" panose="05000000000000000000" pitchFamily="2" charset="2"/>
              </a:rPr>
              <a:t>new monetary value metric </a:t>
            </a:r>
            <a:r>
              <a:rPr lang="en-US" sz="2800" noProof="1">
                <a:latin typeface="Aptos (Corpo)"/>
                <a:sym typeface="Wingdings" panose="05000000000000000000" pitchFamily="2" charset="2"/>
              </a:rPr>
              <a:t>for sampling purposes</a:t>
            </a:r>
          </a:p>
          <a:p>
            <a:pPr marL="594360" lvl="3" algn="just">
              <a:spcBef>
                <a:spcPts val="1000"/>
              </a:spcBef>
            </a:pPr>
            <a:r>
              <a:rPr lang="en-US" sz="2800" b="1" noProof="1">
                <a:latin typeface="Aptos (Corpo)"/>
                <a:sym typeface="Wingdings" panose="05000000000000000000" pitchFamily="2" charset="2"/>
              </a:rPr>
              <a:t>New column </a:t>
            </a:r>
            <a:r>
              <a:rPr lang="en-US" sz="2800" noProof="1">
                <a:latin typeface="Aptos (Corpo)"/>
                <a:sym typeface="Wingdings" panose="05000000000000000000" pitchFamily="2" charset="2"/>
              </a:rPr>
              <a:t>with the </a:t>
            </a:r>
            <a:r>
              <a:rPr lang="en-US" sz="2800" b="1" noProof="1">
                <a:latin typeface="Aptos (Corpo)"/>
                <a:sym typeface="Wingdings" panose="05000000000000000000" pitchFamily="2" charset="2"/>
              </a:rPr>
              <a:t>monetary value </a:t>
            </a:r>
            <a:r>
              <a:rPr lang="en-US" sz="2800" noProof="1">
                <a:latin typeface="Aptos (Corpo)"/>
                <a:sym typeface="Wingdings" panose="05000000000000000000" pitchFamily="2" charset="2"/>
              </a:rPr>
              <a:t>of the property </a:t>
            </a:r>
            <a:r>
              <a:rPr lang="en-US" sz="2800" b="1" noProof="1">
                <a:latin typeface="Aptos (Corpo)"/>
                <a:sym typeface="Wingdings" panose="05000000000000000000" pitchFamily="2" charset="2"/>
              </a:rPr>
              <a:t>calculated</a:t>
            </a:r>
            <a:r>
              <a:rPr lang="en-US" sz="2800" noProof="1">
                <a:latin typeface="Aptos (Corpo)"/>
                <a:sym typeface="Wingdings" panose="05000000000000000000" pitchFamily="2" charset="2"/>
              </a:rPr>
              <a:t> from our </a:t>
            </a:r>
            <a:r>
              <a:rPr lang="en-US" sz="2800" b="1" noProof="1">
                <a:latin typeface="Aptos (Corpo)"/>
                <a:sym typeface="Wingdings" panose="05000000000000000000" pitchFamily="2" charset="2"/>
              </a:rPr>
              <a:t>model</a:t>
            </a:r>
          </a:p>
          <a:p>
            <a:pPr marL="594360" lvl="3" algn="just">
              <a:spcBef>
                <a:spcPts val="1000"/>
              </a:spcBef>
            </a:pPr>
            <a:r>
              <a:rPr lang="en-US" sz="2800" noProof="1">
                <a:latin typeface="Aptos (Corpo)"/>
                <a:sym typeface="Wingdings" panose="05000000000000000000" pitchFamily="2" charset="2"/>
              </a:rPr>
              <a:t>The </a:t>
            </a:r>
            <a:r>
              <a:rPr lang="en-US" sz="2800" b="1" noProof="1">
                <a:latin typeface="Aptos (Corpo)"/>
                <a:sym typeface="Wingdings" panose="05000000000000000000" pitchFamily="2" charset="2"/>
              </a:rPr>
              <a:t>new monetary value </a:t>
            </a:r>
            <a:r>
              <a:rPr lang="en-US" sz="2800" noProof="1">
                <a:latin typeface="Aptos (Corpo)"/>
                <a:sym typeface="Wingdings" panose="05000000000000000000" pitchFamily="2" charset="2"/>
              </a:rPr>
              <a:t>is </a:t>
            </a:r>
            <a:r>
              <a:rPr lang="en-US" sz="2800" b="1" noProof="1">
                <a:latin typeface="Aptos (Corpo)"/>
                <a:sym typeface="Wingdings" panose="05000000000000000000" pitchFamily="2" charset="2"/>
              </a:rPr>
              <a:t>related to the economic value of the property </a:t>
            </a:r>
            <a:r>
              <a:rPr lang="en-US" sz="2800" noProof="1">
                <a:latin typeface="Aptos (Corpo)"/>
                <a:sym typeface="Wingdings" panose="05000000000000000000" pitchFamily="2" charset="2"/>
              </a:rPr>
              <a:t>(proportional to the value of the m2 and the location) and we can apply a </a:t>
            </a:r>
            <a:r>
              <a:rPr lang="en-US" sz="2800" b="1" noProof="1">
                <a:latin typeface="Aptos (Corpo)"/>
                <a:sym typeface="Wingdings" panose="05000000000000000000" pitchFamily="2" charset="2"/>
              </a:rPr>
              <a:t>sample proportional to the new monetary value</a:t>
            </a:r>
          </a:p>
          <a:p>
            <a:pPr marL="365760" lvl="3" indent="0" algn="just">
              <a:spcBef>
                <a:spcPts val="1000"/>
              </a:spcBef>
              <a:buNone/>
            </a:pPr>
            <a:endParaRPr lang="en-US" sz="2800" noProof="1">
              <a:latin typeface="Aptos (Corpo)"/>
              <a:sym typeface="Wingdings" panose="05000000000000000000" pitchFamily="2" charset="2"/>
            </a:endParaRPr>
          </a:p>
          <a:p>
            <a:pPr marL="1051560" lvl="4">
              <a:spcBef>
                <a:spcPts val="1000"/>
              </a:spcBef>
            </a:pPr>
            <a:endParaRPr lang="en-US" sz="2400" noProof="1"/>
          </a:p>
        </p:txBody>
      </p:sp>
    </p:spTree>
    <p:extLst>
      <p:ext uri="{BB962C8B-B14F-4D97-AF65-F5344CB8AC3E}">
        <p14:creationId xmlns:p14="http://schemas.microsoft.com/office/powerpoint/2010/main" val="18814963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FF86E2-73A0-5C9C-3D23-23A1C893078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23C455E-213B-3F65-A371-807A7075D9DB}"/>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1B14B279-7580-96A4-C62C-80FEE0EB0114}"/>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Stratified Sampling</a:t>
            </a:r>
          </a:p>
          <a:p>
            <a:pPr marL="594360" lvl="3" algn="just">
              <a:spcBef>
                <a:spcPts val="1000"/>
              </a:spcBef>
            </a:pPr>
            <a:r>
              <a:rPr lang="en-US" sz="2800" noProof="1">
                <a:latin typeface="Aptos (Corpo)"/>
                <a:sym typeface="Wingdings" panose="05000000000000000000" pitchFamily="2" charset="2"/>
              </a:rPr>
              <a:t>check whether or not there is a material and material misstatement</a:t>
            </a:r>
          </a:p>
          <a:p>
            <a:pPr marL="594360" lvl="3" algn="just">
              <a:spcBef>
                <a:spcPts val="1000"/>
              </a:spcBef>
            </a:pPr>
            <a:r>
              <a:rPr lang="en-US" sz="2800" noProof="1">
                <a:latin typeface="Aptos (Corpo)"/>
                <a:sym typeface="Wingdings" panose="05000000000000000000" pitchFamily="2" charset="2"/>
              </a:rPr>
              <a:t>Estimate the skew</a:t>
            </a:r>
          </a:p>
          <a:p>
            <a:pPr marL="1051560" lvl="4">
              <a:spcBef>
                <a:spcPts val="1000"/>
              </a:spcBef>
            </a:pPr>
            <a:r>
              <a:rPr lang="en-US" sz="2400" noProof="1">
                <a:latin typeface="Aptos (Corpo)"/>
                <a:sym typeface="Wingdings" panose="05000000000000000000" pitchFamily="2" charset="2"/>
              </a:rPr>
              <a:t>not possible with other sampling techniques like MUS</a:t>
            </a:r>
          </a:p>
          <a:p>
            <a:pPr marL="1051560" lvl="4">
              <a:spcBef>
                <a:spcPts val="1000"/>
              </a:spcBef>
            </a:pPr>
            <a:r>
              <a:rPr lang="en-US" sz="2400" noProof="1">
                <a:latin typeface="Aptos (Corpo)"/>
                <a:sym typeface="Wingdings" panose="05000000000000000000" pitchFamily="2" charset="2"/>
              </a:rPr>
              <a:t>MUS: Monetary Unit Sampling</a:t>
            </a:r>
          </a:p>
          <a:p>
            <a:pPr marL="365760" lvl="3" indent="0" algn="just">
              <a:spcBef>
                <a:spcPts val="1000"/>
              </a:spcBef>
              <a:buNone/>
            </a:pPr>
            <a:endParaRPr lang="en-US" sz="2800" noProof="1">
              <a:latin typeface="Aptos (Corpo)"/>
              <a:sym typeface="Wingdings" panose="05000000000000000000" pitchFamily="2" charset="2"/>
            </a:endParaRPr>
          </a:p>
        </p:txBody>
      </p:sp>
    </p:spTree>
    <p:extLst>
      <p:ext uri="{BB962C8B-B14F-4D97-AF65-F5344CB8AC3E}">
        <p14:creationId xmlns:p14="http://schemas.microsoft.com/office/powerpoint/2010/main" val="142889117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C8B86-A050-7C4E-C4D8-C299EB22FFA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A32CF8E-810B-276F-1C05-D493628F2BF0}"/>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A4A05C9A-357B-41AF-2456-C32CDB06C199}"/>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Stratified Sampling</a:t>
            </a:r>
          </a:p>
          <a:p>
            <a:pPr marL="594360" lvl="3" algn="just">
              <a:spcBef>
                <a:spcPts val="1000"/>
              </a:spcBef>
            </a:pPr>
            <a:r>
              <a:rPr lang="en-US" sz="2800" noProof="1">
                <a:latin typeface="Aptos (Corpo)"/>
                <a:sym typeface="Wingdings" panose="05000000000000000000" pitchFamily="2" charset="2"/>
              </a:rPr>
              <a:t>The </a:t>
            </a:r>
            <a:r>
              <a:rPr lang="en-US" sz="2800" b="1" noProof="1">
                <a:latin typeface="Aptos (Corpo)"/>
                <a:sym typeface="Wingdings" panose="05000000000000000000" pitchFamily="2" charset="2"/>
              </a:rPr>
              <a:t>new monetary value </a:t>
            </a:r>
            <a:r>
              <a:rPr lang="en-US" sz="2800" noProof="1">
                <a:latin typeface="Aptos (Corpo)"/>
                <a:sym typeface="Wingdings" panose="05000000000000000000" pitchFamily="2" charset="2"/>
              </a:rPr>
              <a:t>(generated by our model) is divided into statements</a:t>
            </a:r>
          </a:p>
          <a:p>
            <a:pPr marL="594360" lvl="3" algn="just">
              <a:spcBef>
                <a:spcPts val="1000"/>
              </a:spcBef>
            </a:pPr>
            <a:r>
              <a:rPr lang="en-US" sz="2800" noProof="1">
                <a:latin typeface="Aptos (Corpo)"/>
                <a:sym typeface="Wingdings" panose="05000000000000000000" pitchFamily="2" charset="2"/>
              </a:rPr>
              <a:t>random selection of a predefined number of properties in each stratum</a:t>
            </a:r>
          </a:p>
          <a:p>
            <a:pPr marL="594360" lvl="3" algn="just">
              <a:spcBef>
                <a:spcPts val="1000"/>
              </a:spcBef>
            </a:pPr>
            <a:endParaRPr lang="en-US" sz="2800" noProof="1">
              <a:latin typeface="Aptos (Corpo)"/>
              <a:sym typeface="Wingdings" panose="05000000000000000000" pitchFamily="2" charset="2"/>
            </a:endParaRPr>
          </a:p>
          <a:p>
            <a:pPr marL="594360" lvl="3" algn="just">
              <a:spcBef>
                <a:spcPts val="1000"/>
              </a:spcBef>
            </a:pPr>
            <a:endParaRPr lang="en-US" sz="2800" noProof="1">
              <a:latin typeface="Aptos (Corpo)"/>
              <a:sym typeface="Wingdings" panose="05000000000000000000" pitchFamily="2" charset="2"/>
            </a:endParaRPr>
          </a:p>
          <a:p>
            <a:pPr marL="594360" lvl="3" algn="just">
              <a:spcBef>
                <a:spcPts val="1000"/>
              </a:spcBef>
            </a:pPr>
            <a:endParaRPr lang="en-US" sz="2800" noProof="1">
              <a:latin typeface="Aptos (Corpo)"/>
              <a:sym typeface="Wingdings" panose="05000000000000000000" pitchFamily="2" charset="2"/>
            </a:endParaRPr>
          </a:p>
          <a:p>
            <a:pPr marL="365760" lvl="3" indent="0" algn="just">
              <a:spcBef>
                <a:spcPts val="1000"/>
              </a:spcBef>
              <a:buNone/>
            </a:pPr>
            <a:endParaRPr lang="en-US" sz="2800" noProof="1">
              <a:latin typeface="Aptos (Corpo)"/>
              <a:sym typeface="Wingdings" panose="05000000000000000000" pitchFamily="2" charset="2"/>
            </a:endParaRPr>
          </a:p>
        </p:txBody>
      </p:sp>
      <p:sp>
        <p:nvSpPr>
          <p:cNvPr id="4" name="CaixaDeTexto 3">
            <a:extLst>
              <a:ext uri="{FF2B5EF4-FFF2-40B4-BE49-F238E27FC236}">
                <a16:creationId xmlns:a16="http://schemas.microsoft.com/office/drawing/2014/main" id="{03B5F776-6E29-21A8-17D7-10C3166F2426}"/>
              </a:ext>
            </a:extLst>
          </p:cNvPr>
          <p:cNvSpPr txBox="1"/>
          <p:nvPr/>
        </p:nvSpPr>
        <p:spPr>
          <a:xfrm>
            <a:off x="1801368" y="4224528"/>
            <a:ext cx="7726680" cy="830997"/>
          </a:xfrm>
          <a:prstGeom prst="rect">
            <a:avLst/>
          </a:prstGeom>
          <a:noFill/>
        </p:spPr>
        <p:txBody>
          <a:bodyPr wrap="square" rtlCol="0">
            <a:spAutoFit/>
          </a:bodyPr>
          <a:lstStyle/>
          <a:p>
            <a:pPr marL="411480" lvl="2">
              <a:spcBef>
                <a:spcPts val="1000"/>
              </a:spcBef>
            </a:pPr>
            <a:r>
              <a:rPr lang="en-US" sz="2400" b="1" noProof="1">
                <a:latin typeface="Aptos (Corpo)"/>
                <a:sym typeface="Wingdings" panose="05000000000000000000" pitchFamily="2" charset="2"/>
              </a:rPr>
              <a:t>In this way, we guarantee that the sample will be representative of the economic value of the goods!</a:t>
            </a:r>
          </a:p>
        </p:txBody>
      </p:sp>
    </p:spTree>
    <p:extLst>
      <p:ext uri="{BB962C8B-B14F-4D97-AF65-F5344CB8AC3E}">
        <p14:creationId xmlns:p14="http://schemas.microsoft.com/office/powerpoint/2010/main" val="803316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0E2FE-ED9C-AC93-097B-E343CF145D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65F00AC-7BBE-A306-B65E-21BD3A747DF9}"/>
              </a:ext>
            </a:extLst>
          </p:cNvPr>
          <p:cNvSpPr>
            <a:spLocks noGrp="1"/>
          </p:cNvSpPr>
          <p:nvPr>
            <p:ph type="title"/>
          </p:nvPr>
        </p:nvSpPr>
        <p:spPr/>
        <p:txBody>
          <a:bodyPr>
            <a:normAutofit fontScale="90000"/>
          </a:bodyPr>
          <a:lstStyle/>
          <a:p>
            <a:br>
              <a:rPr lang="en-US" noProof="1"/>
            </a:br>
            <a:r>
              <a:rPr lang="en-US" noProof="1"/>
              <a:t>Data Science</a:t>
            </a:r>
            <a:br>
              <a:rPr lang="en-US" noProof="1"/>
            </a:br>
            <a:endParaRPr lang="en-US" noProof="1"/>
          </a:p>
        </p:txBody>
      </p:sp>
      <p:sp>
        <p:nvSpPr>
          <p:cNvPr id="3" name="Espaço Reservado para Conteúdo 2">
            <a:extLst>
              <a:ext uri="{FF2B5EF4-FFF2-40B4-BE49-F238E27FC236}">
                <a16:creationId xmlns:a16="http://schemas.microsoft.com/office/drawing/2014/main" id="{87759ED3-4D9C-A9E8-F118-C1887BD12363}"/>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Example 1: Investigate a Coin Toss (Mechanism)</a:t>
            </a:r>
          </a:p>
          <a:p>
            <a:pPr marL="594360" lvl="3">
              <a:spcBef>
                <a:spcPts val="1000"/>
              </a:spcBef>
            </a:pPr>
            <a:r>
              <a:rPr lang="en-US" sz="2800" noProof="1">
                <a:sym typeface="Wingdings" panose="05000000000000000000" pitchFamily="2" charset="2"/>
              </a:rPr>
              <a:t>What if we collected more data?</a:t>
            </a:r>
          </a:p>
          <a:p>
            <a:pPr marL="1051560" lvl="4">
              <a:spcBef>
                <a:spcPts val="1000"/>
              </a:spcBef>
            </a:pPr>
            <a:r>
              <a:rPr lang="en-US" sz="2400" noProof="1">
                <a:sym typeface="Wingdings" panose="05000000000000000000" pitchFamily="2" charset="2"/>
              </a:rPr>
              <a:t>Your boss suggests:</a:t>
            </a:r>
          </a:p>
          <a:p>
            <a:pPr marL="685800" lvl="3" indent="0">
              <a:spcBef>
                <a:spcPts val="1000"/>
              </a:spcBef>
              <a:buNone/>
            </a:pPr>
            <a:endParaRPr lang="en-US" sz="2400" noProof="1">
              <a:sym typeface="Wingdings" panose="05000000000000000000" pitchFamily="2" charset="2"/>
            </a:endParaRPr>
          </a:p>
          <a:p>
            <a:pPr marL="0" indent="0" algn="just">
              <a:lnSpc>
                <a:spcPct val="100000"/>
              </a:lnSpc>
              <a:spcAft>
                <a:spcPts val="1200"/>
              </a:spcAft>
              <a:buNone/>
            </a:pPr>
            <a:endParaRPr lang="en-US" sz="2400" noProof="1">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AFA187AB-4A5D-AB3A-CF23-F43427157DD1}"/>
              </a:ext>
            </a:extLst>
          </p:cNvPr>
          <p:cNvSpPr txBox="1"/>
          <p:nvPr/>
        </p:nvSpPr>
        <p:spPr>
          <a:xfrm>
            <a:off x="838200" y="6169709"/>
            <a:ext cx="5524901" cy="646331"/>
          </a:xfrm>
          <a:prstGeom prst="rect">
            <a:avLst/>
          </a:prstGeom>
          <a:noFill/>
        </p:spPr>
        <p:txBody>
          <a:bodyPr wrap="square" rtlCol="0">
            <a:spAutoFit/>
          </a:bodyPr>
          <a:lstStyle/>
          <a:p>
            <a:r>
              <a:rPr lang="en-US" sz="1800" noProof="1">
                <a:sym typeface="Wingdings" panose="05000000000000000000" pitchFamily="2" charset="2"/>
              </a:rPr>
              <a:t>Reference: Prof. Roger Peng/MSDS - UT Austin</a:t>
            </a:r>
          </a:p>
          <a:p>
            <a:endParaRPr lang="en-US" noProof="1"/>
          </a:p>
        </p:txBody>
      </p:sp>
      <p:pic>
        <p:nvPicPr>
          <p:cNvPr id="4" name="Imagem 3">
            <a:extLst>
              <a:ext uri="{FF2B5EF4-FFF2-40B4-BE49-F238E27FC236}">
                <a16:creationId xmlns:a16="http://schemas.microsoft.com/office/drawing/2014/main" id="{702E216E-2CF6-6BDD-C274-F8C72E7C4A8B}"/>
              </a:ext>
            </a:extLst>
          </p:cNvPr>
          <p:cNvPicPr>
            <a:picLocks noChangeAspect="1"/>
          </p:cNvPicPr>
          <p:nvPr/>
        </p:nvPicPr>
        <p:blipFill>
          <a:blip r:embed="rId3"/>
          <a:stretch>
            <a:fillRect/>
          </a:stretch>
        </p:blipFill>
        <p:spPr>
          <a:xfrm>
            <a:off x="6926580" y="2391427"/>
            <a:ext cx="4229100" cy="3842685"/>
          </a:xfrm>
          <a:prstGeom prst="rect">
            <a:avLst/>
          </a:prstGeom>
        </p:spPr>
      </p:pic>
      <p:sp>
        <p:nvSpPr>
          <p:cNvPr id="5" name="Espaço Reservado para Conteúdo 2">
            <a:extLst>
              <a:ext uri="{FF2B5EF4-FFF2-40B4-BE49-F238E27FC236}">
                <a16:creationId xmlns:a16="http://schemas.microsoft.com/office/drawing/2014/main" id="{5937B5E4-6C2A-BA14-795C-D3408778CDEE}"/>
              </a:ext>
            </a:extLst>
          </p:cNvPr>
          <p:cNvSpPr txBox="1">
            <a:spLocks/>
          </p:cNvSpPr>
          <p:nvPr/>
        </p:nvSpPr>
        <p:spPr>
          <a:xfrm>
            <a:off x="1518285" y="3624587"/>
            <a:ext cx="5255895" cy="15546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02920" lvl="2" indent="0">
              <a:spcBef>
                <a:spcPts val="1000"/>
              </a:spcBef>
              <a:buFont typeface="Arial" panose="020B0604020202020204" pitchFamily="34" charset="0"/>
              <a:buNone/>
            </a:pPr>
            <a:r>
              <a:rPr lang="en-US" sz="2400" noProof="1">
                <a:sym typeface="Wingdings" panose="05000000000000000000" pitchFamily="2" charset="2"/>
              </a:rPr>
              <a:t>"Let's weigh the coin"</a:t>
            </a:r>
          </a:p>
          <a:p>
            <a:pPr marL="502920" lvl="2" indent="0">
              <a:spcBef>
                <a:spcPts val="1000"/>
              </a:spcBef>
              <a:buFont typeface="Arial" panose="020B0604020202020204" pitchFamily="34" charset="0"/>
              <a:buNone/>
            </a:pPr>
            <a:r>
              <a:rPr lang="en-US" sz="2400" noProof="1">
                <a:sym typeface="Wingdings" panose="05000000000000000000" pitchFamily="2" charset="2"/>
              </a:rPr>
              <a:t>"Data is always important, that should be useful!"</a:t>
            </a:r>
          </a:p>
          <a:p>
            <a:pPr marL="685800" lvl="3" indent="0">
              <a:spcBef>
                <a:spcPts val="1000"/>
              </a:spcBef>
              <a:buFont typeface="Arial" panose="020B0604020202020204" pitchFamily="34" charset="0"/>
              <a:buNone/>
            </a:pPr>
            <a:endParaRPr lang="en-US" sz="2400" noProof="1">
              <a:sym typeface="Wingdings" panose="05000000000000000000" pitchFamily="2" charset="2"/>
            </a:endParaRPr>
          </a:p>
          <a:p>
            <a:pPr marL="0" indent="0" algn="just">
              <a:lnSpc>
                <a:spcPct val="100000"/>
              </a:lnSpc>
              <a:spcAft>
                <a:spcPts val="1200"/>
              </a:spcAft>
              <a:buFont typeface="Arial" panose="020B0604020202020204" pitchFamily="34" charset="0"/>
              <a:buNone/>
            </a:pPr>
            <a:endParaRPr lang="en-US" sz="2400" noProof="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251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A7AE7-545E-ADE1-31AB-E06F48912DD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1468B6E-DD26-C07B-4710-57857ADF1484}"/>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2036DF40-C592-9A2E-EFF0-4C8401F47017}"/>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Ferramenta Data Analytics: R</a:t>
            </a:r>
          </a:p>
          <a:p>
            <a:pPr marL="685800" lvl="2">
              <a:spcBef>
                <a:spcPts val="1000"/>
              </a:spcBef>
            </a:pPr>
            <a:r>
              <a:rPr lang="en-US" sz="2800" noProof="1">
                <a:latin typeface="Aptos (Corpo)"/>
                <a:sym typeface="Wingdings" panose="05000000000000000000" pitchFamily="2" charset="2"/>
              </a:rPr>
              <a:t>Flexible programming language</a:t>
            </a:r>
          </a:p>
          <a:p>
            <a:pPr marL="685800" lvl="2">
              <a:spcBef>
                <a:spcPts val="1000"/>
              </a:spcBef>
            </a:pPr>
            <a:r>
              <a:rPr lang="en-US" sz="2800" noProof="1">
                <a:latin typeface="Aptos (Corpo)"/>
                <a:sym typeface="Wingdings" panose="05000000000000000000" pitchFamily="2" charset="2"/>
              </a:rPr>
              <a:t>Iterative environment/execute parts code/incremental learning</a:t>
            </a:r>
          </a:p>
          <a:p>
            <a:pPr marL="685800" lvl="2">
              <a:spcBef>
                <a:spcPts val="1000"/>
              </a:spcBef>
            </a:pPr>
            <a:r>
              <a:rPr lang="en-US" sz="2800" noProof="1">
                <a:latin typeface="Aptos (Corpo)"/>
                <a:sym typeface="Wingdings" panose="05000000000000000000" pitchFamily="2" charset="2"/>
              </a:rPr>
              <a:t>Software emerged in the context of statistics</a:t>
            </a:r>
          </a:p>
          <a:p>
            <a:pPr marL="685800" lvl="2">
              <a:spcBef>
                <a:spcPts val="1000"/>
              </a:spcBef>
            </a:pPr>
            <a:r>
              <a:rPr lang="en-US" sz="2800" noProof="1">
                <a:latin typeface="Aptos (Corpo)"/>
                <a:sym typeface="Wingdings" panose="05000000000000000000" pitchFamily="2" charset="2"/>
              </a:rPr>
              <a:t>Free software/large developer community</a:t>
            </a:r>
          </a:p>
          <a:p>
            <a:pPr marL="685800" lvl="2">
              <a:spcBef>
                <a:spcPts val="1000"/>
              </a:spcBef>
            </a:pPr>
            <a:r>
              <a:rPr lang="en-US" sz="2800" noProof="1">
                <a:latin typeface="Aptos (Corpo)"/>
                <a:sym typeface="Wingdings" panose="05000000000000000000" pitchFamily="2" charset="2"/>
              </a:rPr>
              <a:t>Simple commands perform complex tasks</a:t>
            </a:r>
          </a:p>
          <a:p>
            <a:pPr marL="685800" lvl="2">
              <a:spcBef>
                <a:spcPts val="1000"/>
              </a:spcBef>
            </a:pPr>
            <a:r>
              <a:rPr lang="en-US" sz="2800" noProof="1">
                <a:latin typeface="Aptos (Corpo)"/>
                <a:sym typeface="Wingdings" panose="05000000000000000000" pitchFamily="2" charset="2"/>
              </a:rPr>
              <a:t>Allows the creation of libraries/packages for sharing</a:t>
            </a:r>
          </a:p>
        </p:txBody>
      </p:sp>
    </p:spTree>
    <p:extLst>
      <p:ext uri="{BB962C8B-B14F-4D97-AF65-F5344CB8AC3E}">
        <p14:creationId xmlns:p14="http://schemas.microsoft.com/office/powerpoint/2010/main" val="32933648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B3C5E0-ABA6-3D7D-4B5A-491016AF12E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11AAE88-4307-0874-D2D2-BE769559F237}"/>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4" name="Imagem 3">
            <a:extLst>
              <a:ext uri="{FF2B5EF4-FFF2-40B4-BE49-F238E27FC236}">
                <a16:creationId xmlns:a16="http://schemas.microsoft.com/office/drawing/2014/main" id="{E6E223A0-F373-B19D-7C72-F3E664723BD8}"/>
              </a:ext>
            </a:extLst>
          </p:cNvPr>
          <p:cNvPicPr>
            <a:picLocks noChangeAspect="1"/>
          </p:cNvPicPr>
          <p:nvPr/>
        </p:nvPicPr>
        <p:blipFill>
          <a:blip r:embed="rId3"/>
          <a:stretch>
            <a:fillRect/>
          </a:stretch>
        </p:blipFill>
        <p:spPr>
          <a:xfrm>
            <a:off x="2306409" y="2370889"/>
            <a:ext cx="2395382" cy="3142177"/>
          </a:xfrm>
          <a:prstGeom prst="rect">
            <a:avLst/>
          </a:prstGeom>
        </p:spPr>
      </p:pic>
      <p:pic>
        <p:nvPicPr>
          <p:cNvPr id="5" name="Imagem 4">
            <a:extLst>
              <a:ext uri="{FF2B5EF4-FFF2-40B4-BE49-F238E27FC236}">
                <a16:creationId xmlns:a16="http://schemas.microsoft.com/office/drawing/2014/main" id="{092915DA-1D59-9837-3B58-706551DFA15E}"/>
              </a:ext>
            </a:extLst>
          </p:cNvPr>
          <p:cNvPicPr>
            <a:picLocks noChangeAspect="1"/>
          </p:cNvPicPr>
          <p:nvPr/>
        </p:nvPicPr>
        <p:blipFill>
          <a:blip r:embed="rId4"/>
          <a:stretch>
            <a:fillRect/>
          </a:stretch>
        </p:blipFill>
        <p:spPr>
          <a:xfrm>
            <a:off x="5238023" y="2370889"/>
            <a:ext cx="2178778" cy="3201741"/>
          </a:xfrm>
          <a:prstGeom prst="rect">
            <a:avLst/>
          </a:prstGeom>
        </p:spPr>
      </p:pic>
      <p:sp>
        <p:nvSpPr>
          <p:cNvPr id="6" name="CaixaDeTexto 5">
            <a:extLst>
              <a:ext uri="{FF2B5EF4-FFF2-40B4-BE49-F238E27FC236}">
                <a16:creationId xmlns:a16="http://schemas.microsoft.com/office/drawing/2014/main" id="{DC3CFF29-1FDC-1E5B-8E95-223C7F35DAC9}"/>
              </a:ext>
            </a:extLst>
          </p:cNvPr>
          <p:cNvSpPr txBox="1"/>
          <p:nvPr/>
        </p:nvSpPr>
        <p:spPr>
          <a:xfrm>
            <a:off x="3343564" y="5572630"/>
            <a:ext cx="674253" cy="369332"/>
          </a:xfrm>
          <a:prstGeom prst="rect">
            <a:avLst/>
          </a:prstGeom>
          <a:noFill/>
        </p:spPr>
        <p:txBody>
          <a:bodyPr wrap="square" rtlCol="0">
            <a:spAutoFit/>
          </a:bodyPr>
          <a:lstStyle/>
          <a:p>
            <a:r>
              <a:rPr lang="en-US" noProof="1"/>
              <a:t>1978</a:t>
            </a:r>
          </a:p>
        </p:txBody>
      </p:sp>
      <p:sp>
        <p:nvSpPr>
          <p:cNvPr id="7" name="CaixaDeTexto 6">
            <a:extLst>
              <a:ext uri="{FF2B5EF4-FFF2-40B4-BE49-F238E27FC236}">
                <a16:creationId xmlns:a16="http://schemas.microsoft.com/office/drawing/2014/main" id="{2BA294D8-B528-9618-A94C-92D3E66C498D}"/>
              </a:ext>
            </a:extLst>
          </p:cNvPr>
          <p:cNvSpPr txBox="1"/>
          <p:nvPr/>
        </p:nvSpPr>
        <p:spPr>
          <a:xfrm>
            <a:off x="5789353" y="5572630"/>
            <a:ext cx="674253" cy="369332"/>
          </a:xfrm>
          <a:prstGeom prst="rect">
            <a:avLst/>
          </a:prstGeom>
          <a:noFill/>
        </p:spPr>
        <p:txBody>
          <a:bodyPr wrap="square" rtlCol="0">
            <a:spAutoFit/>
          </a:bodyPr>
          <a:lstStyle/>
          <a:p>
            <a:r>
              <a:rPr lang="en-US" noProof="1"/>
              <a:t>1977</a:t>
            </a:r>
          </a:p>
        </p:txBody>
      </p:sp>
      <p:pic>
        <p:nvPicPr>
          <p:cNvPr id="9" name="Imagem 8">
            <a:extLst>
              <a:ext uri="{FF2B5EF4-FFF2-40B4-BE49-F238E27FC236}">
                <a16:creationId xmlns:a16="http://schemas.microsoft.com/office/drawing/2014/main" id="{FF45550E-A951-FAF3-25E5-947A8C8C9FEA}"/>
              </a:ext>
            </a:extLst>
          </p:cNvPr>
          <p:cNvPicPr>
            <a:picLocks noChangeAspect="1"/>
          </p:cNvPicPr>
          <p:nvPr/>
        </p:nvPicPr>
        <p:blipFill>
          <a:blip r:embed="rId5"/>
          <a:stretch>
            <a:fillRect/>
          </a:stretch>
        </p:blipFill>
        <p:spPr>
          <a:xfrm>
            <a:off x="7648805" y="2578607"/>
            <a:ext cx="3908739" cy="2084661"/>
          </a:xfrm>
          <a:prstGeom prst="rect">
            <a:avLst/>
          </a:prstGeom>
        </p:spPr>
      </p:pic>
      <p:sp>
        <p:nvSpPr>
          <p:cNvPr id="10" name="CaixaDeTexto 9">
            <a:extLst>
              <a:ext uri="{FF2B5EF4-FFF2-40B4-BE49-F238E27FC236}">
                <a16:creationId xmlns:a16="http://schemas.microsoft.com/office/drawing/2014/main" id="{148F58D0-1FBF-5397-1F2C-A9A54241A17A}"/>
              </a:ext>
            </a:extLst>
          </p:cNvPr>
          <p:cNvSpPr txBox="1"/>
          <p:nvPr/>
        </p:nvSpPr>
        <p:spPr>
          <a:xfrm>
            <a:off x="7648805" y="4402310"/>
            <a:ext cx="674253" cy="369332"/>
          </a:xfrm>
          <a:prstGeom prst="rect">
            <a:avLst/>
          </a:prstGeom>
          <a:noFill/>
        </p:spPr>
        <p:txBody>
          <a:bodyPr wrap="square" rtlCol="0">
            <a:spAutoFit/>
          </a:bodyPr>
          <a:lstStyle/>
          <a:p>
            <a:r>
              <a:rPr lang="en-US" noProof="1"/>
              <a:t>1992</a:t>
            </a:r>
          </a:p>
        </p:txBody>
      </p:sp>
      <p:sp>
        <p:nvSpPr>
          <p:cNvPr id="12" name="Espaço Reservado para Conteúdo 2">
            <a:extLst>
              <a:ext uri="{FF2B5EF4-FFF2-40B4-BE49-F238E27FC236}">
                <a16:creationId xmlns:a16="http://schemas.microsoft.com/office/drawing/2014/main" id="{E7CA0EFB-0698-5AC7-9AAE-A54C669B1470}"/>
              </a:ext>
            </a:extLst>
          </p:cNvPr>
          <p:cNvSpPr>
            <a:spLocks noGrp="1"/>
          </p:cNvSpPr>
          <p:nvPr>
            <p:ph idx="1"/>
          </p:nvPr>
        </p:nvSpPr>
        <p:spPr>
          <a:xfrm>
            <a:off x="838200" y="1685925"/>
            <a:ext cx="11030712" cy="4491038"/>
          </a:xfrm>
        </p:spPr>
        <p:txBody>
          <a:bodyPr>
            <a:normAutofit/>
          </a:bodyPr>
          <a:lstStyle/>
          <a:p>
            <a:pPr marL="228600" lvl="1">
              <a:spcBef>
                <a:spcPts val="1000"/>
              </a:spcBef>
            </a:pPr>
            <a:r>
              <a:rPr lang="en-US" sz="3200" noProof="1">
                <a:sym typeface="Wingdings" panose="05000000000000000000" pitchFamily="2" charset="2"/>
              </a:rPr>
              <a:t>We implement formulas/methodology from classic books</a:t>
            </a:r>
          </a:p>
        </p:txBody>
      </p:sp>
    </p:spTree>
    <p:extLst>
      <p:ext uri="{BB962C8B-B14F-4D97-AF65-F5344CB8AC3E}">
        <p14:creationId xmlns:p14="http://schemas.microsoft.com/office/powerpoint/2010/main" val="5308494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E9E0D3-1821-64B7-8C6F-18BE402AB0B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D9D2170-0B0E-C276-B343-43FC69C16F47}"/>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2735C5E7-2E5C-AB38-A8B8-A044DBEF0639}"/>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Data Analytics Tool: R – Application for Sampling</a:t>
            </a:r>
          </a:p>
          <a:p>
            <a:pPr marL="685800" lvl="2">
              <a:spcBef>
                <a:spcPts val="1000"/>
              </a:spcBef>
            </a:pPr>
            <a:r>
              <a:rPr lang="en-US" sz="2800" noProof="1">
                <a:latin typeface="Aptos (Corpo)"/>
                <a:sym typeface="Wingdings" panose="05000000000000000000" pitchFamily="2" charset="2"/>
              </a:rPr>
              <a:t>We developed an AuditSampling application/package</a:t>
            </a:r>
          </a:p>
          <a:p>
            <a:pPr marL="685800" lvl="2">
              <a:spcBef>
                <a:spcPts val="1000"/>
              </a:spcBef>
            </a:pPr>
            <a:r>
              <a:rPr lang="en-US" sz="2800" noProof="1">
                <a:latin typeface="Aptos (Corpo)"/>
              </a:rPr>
              <a:t>Available on GitHub (still in development)</a:t>
            </a:r>
          </a:p>
        </p:txBody>
      </p:sp>
    </p:spTree>
    <p:extLst>
      <p:ext uri="{BB962C8B-B14F-4D97-AF65-F5344CB8AC3E}">
        <p14:creationId xmlns:p14="http://schemas.microsoft.com/office/powerpoint/2010/main" val="23269813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C6D81-0BED-DB26-617A-4513A43D58B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88DF3F4-411D-AC79-76FE-BDDBA3385A8D}"/>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392C2627-B537-1A73-626A-A681F511AE32}"/>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Data Analytics Tool: R – Application for Sampling</a:t>
            </a:r>
          </a:p>
        </p:txBody>
      </p:sp>
      <p:pic>
        <p:nvPicPr>
          <p:cNvPr id="4" name="Imagem 3">
            <a:extLst>
              <a:ext uri="{FF2B5EF4-FFF2-40B4-BE49-F238E27FC236}">
                <a16:creationId xmlns:a16="http://schemas.microsoft.com/office/drawing/2014/main" id="{4F9001B0-50D4-A864-EC81-9581B6FDEC01}"/>
              </a:ext>
            </a:extLst>
          </p:cNvPr>
          <p:cNvPicPr>
            <a:picLocks noChangeAspect="1"/>
          </p:cNvPicPr>
          <p:nvPr/>
        </p:nvPicPr>
        <p:blipFill>
          <a:blip r:embed="rId3"/>
          <a:stretch>
            <a:fillRect/>
          </a:stretch>
        </p:blipFill>
        <p:spPr>
          <a:xfrm>
            <a:off x="1124712" y="2282952"/>
            <a:ext cx="2724150" cy="3810000"/>
          </a:xfrm>
          <a:prstGeom prst="rect">
            <a:avLst/>
          </a:prstGeom>
        </p:spPr>
      </p:pic>
      <p:pic>
        <p:nvPicPr>
          <p:cNvPr id="5" name="Imagem 4" descr="Interface gráfica do usuário, Aplicativo&#10;&#10;O conteúdo gerado por IA pode estar incorreto.">
            <a:extLst>
              <a:ext uri="{FF2B5EF4-FFF2-40B4-BE49-F238E27FC236}">
                <a16:creationId xmlns:a16="http://schemas.microsoft.com/office/drawing/2014/main" id="{1288593E-09EF-A336-DF21-848043F99C58}"/>
              </a:ext>
            </a:extLst>
          </p:cNvPr>
          <p:cNvPicPr>
            <a:picLocks noChangeAspect="1"/>
          </p:cNvPicPr>
          <p:nvPr/>
        </p:nvPicPr>
        <p:blipFill>
          <a:blip r:embed="rId4"/>
          <a:srcRect b="50000"/>
          <a:stretch/>
        </p:blipFill>
        <p:spPr>
          <a:xfrm>
            <a:off x="4114587" y="2282952"/>
            <a:ext cx="5724157" cy="3810000"/>
          </a:xfrm>
          <a:prstGeom prst="rect">
            <a:avLst/>
          </a:prstGeom>
        </p:spPr>
      </p:pic>
    </p:spTree>
    <p:extLst>
      <p:ext uri="{BB962C8B-B14F-4D97-AF65-F5344CB8AC3E}">
        <p14:creationId xmlns:p14="http://schemas.microsoft.com/office/powerpoint/2010/main" val="197205758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EA87C4-51A1-353B-B7A0-493149B1139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B12A864-1F01-14A1-BA53-C91C83D40B74}"/>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F737A93B-1B30-FEA6-6CAD-A2C282387C90}"/>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Data Analytics Tool: R – Application for Sampling</a:t>
            </a:r>
          </a:p>
        </p:txBody>
      </p:sp>
      <p:pic>
        <p:nvPicPr>
          <p:cNvPr id="6" name="Imagem 5" descr="Interface gráfica do usuário, Aplicativo&#10;&#10;O conteúdo gerado por IA pode estar incorreto.">
            <a:extLst>
              <a:ext uri="{FF2B5EF4-FFF2-40B4-BE49-F238E27FC236}">
                <a16:creationId xmlns:a16="http://schemas.microsoft.com/office/drawing/2014/main" id="{1A12C0D6-6AC6-D2DB-9A8F-1DF853A670C9}"/>
              </a:ext>
            </a:extLst>
          </p:cNvPr>
          <p:cNvPicPr>
            <a:picLocks noChangeAspect="1"/>
          </p:cNvPicPr>
          <p:nvPr/>
        </p:nvPicPr>
        <p:blipFill>
          <a:blip r:embed="rId3"/>
          <a:srcRect t="66522"/>
          <a:stretch/>
        </p:blipFill>
        <p:spPr>
          <a:xfrm>
            <a:off x="1210043" y="2246331"/>
            <a:ext cx="5949118" cy="2651310"/>
          </a:xfrm>
          <a:prstGeom prst="rect">
            <a:avLst/>
          </a:prstGeom>
        </p:spPr>
      </p:pic>
    </p:spTree>
    <p:extLst>
      <p:ext uri="{BB962C8B-B14F-4D97-AF65-F5344CB8AC3E}">
        <p14:creationId xmlns:p14="http://schemas.microsoft.com/office/powerpoint/2010/main" val="3908950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1FE23-EE75-AA3A-2493-362366FB2AF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5407E31-2454-0B1E-EF59-89A9D6782E41}"/>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4" name="Imagem 3">
            <a:extLst>
              <a:ext uri="{FF2B5EF4-FFF2-40B4-BE49-F238E27FC236}">
                <a16:creationId xmlns:a16="http://schemas.microsoft.com/office/drawing/2014/main" id="{FA2A8034-2B5C-4531-8ECF-E6B780C1D864}"/>
              </a:ext>
            </a:extLst>
          </p:cNvPr>
          <p:cNvPicPr>
            <a:picLocks noChangeAspect="1"/>
          </p:cNvPicPr>
          <p:nvPr/>
        </p:nvPicPr>
        <p:blipFill>
          <a:blip r:embed="rId3"/>
          <a:stretch>
            <a:fillRect/>
          </a:stretch>
        </p:blipFill>
        <p:spPr>
          <a:xfrm>
            <a:off x="1234439" y="2041953"/>
            <a:ext cx="9151239" cy="3877644"/>
          </a:xfrm>
          <a:prstGeom prst="rect">
            <a:avLst/>
          </a:prstGeom>
        </p:spPr>
      </p:pic>
      <p:sp>
        <p:nvSpPr>
          <p:cNvPr id="6" name="Retângulo: Cantos Arredondados 5">
            <a:extLst>
              <a:ext uri="{FF2B5EF4-FFF2-40B4-BE49-F238E27FC236}">
                <a16:creationId xmlns:a16="http://schemas.microsoft.com/office/drawing/2014/main" id="{3F0C2AAC-F7F0-A596-6847-A8BFA443EE64}"/>
              </a:ext>
            </a:extLst>
          </p:cNvPr>
          <p:cNvSpPr/>
          <p:nvPr/>
        </p:nvSpPr>
        <p:spPr>
          <a:xfrm>
            <a:off x="1335024" y="2145792"/>
            <a:ext cx="704087" cy="2453640"/>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7" name="Retângulo: Cantos Arredondados 6">
            <a:extLst>
              <a:ext uri="{FF2B5EF4-FFF2-40B4-BE49-F238E27FC236}">
                <a16:creationId xmlns:a16="http://schemas.microsoft.com/office/drawing/2014/main" id="{15836EE3-E53B-EA85-DB11-300E3E58A4B6}"/>
              </a:ext>
            </a:extLst>
          </p:cNvPr>
          <p:cNvSpPr/>
          <p:nvPr/>
        </p:nvSpPr>
        <p:spPr>
          <a:xfrm>
            <a:off x="7046976" y="4571908"/>
            <a:ext cx="1173480" cy="226583"/>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3" name="Retângulo: Cantos Arredondados 12">
            <a:extLst>
              <a:ext uri="{FF2B5EF4-FFF2-40B4-BE49-F238E27FC236}">
                <a16:creationId xmlns:a16="http://schemas.microsoft.com/office/drawing/2014/main" id="{500F4871-774F-0A4E-650A-67DB02080C38}"/>
              </a:ext>
            </a:extLst>
          </p:cNvPr>
          <p:cNvSpPr/>
          <p:nvPr/>
        </p:nvSpPr>
        <p:spPr>
          <a:xfrm>
            <a:off x="1452371" y="4802316"/>
            <a:ext cx="586740" cy="301751"/>
          </a:xfrm>
          <a:prstGeom prst="roundRect">
            <a:avLst/>
          </a:prstGeom>
          <a:noFill/>
          <a:ln w="254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4" name="Retângulo: Cantos Arredondados 13">
            <a:extLst>
              <a:ext uri="{FF2B5EF4-FFF2-40B4-BE49-F238E27FC236}">
                <a16:creationId xmlns:a16="http://schemas.microsoft.com/office/drawing/2014/main" id="{81731FEA-C5D0-5ED4-597C-E9B6A1A3B4E4}"/>
              </a:ext>
            </a:extLst>
          </p:cNvPr>
          <p:cNvSpPr/>
          <p:nvPr/>
        </p:nvSpPr>
        <p:spPr>
          <a:xfrm>
            <a:off x="7046976" y="4873659"/>
            <a:ext cx="1173480" cy="226583"/>
          </a:xfrm>
          <a:prstGeom prst="roundRect">
            <a:avLst/>
          </a:prstGeom>
          <a:noFill/>
          <a:ln w="254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5" name="Retângulo: Cantos Arredondados 14">
            <a:extLst>
              <a:ext uri="{FF2B5EF4-FFF2-40B4-BE49-F238E27FC236}">
                <a16:creationId xmlns:a16="http://schemas.microsoft.com/office/drawing/2014/main" id="{6997037C-ED0E-DB47-8BF3-CF6F6123B5B3}"/>
              </a:ext>
            </a:extLst>
          </p:cNvPr>
          <p:cNvSpPr/>
          <p:nvPr/>
        </p:nvSpPr>
        <p:spPr>
          <a:xfrm>
            <a:off x="8765310" y="4811784"/>
            <a:ext cx="332508" cy="283140"/>
          </a:xfrm>
          <a:prstGeom prst="roundRect">
            <a:avLst/>
          </a:prstGeom>
          <a:noFill/>
          <a:ln w="25400">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7" name="Retângulo: Cantos Arredondados 16">
            <a:extLst>
              <a:ext uri="{FF2B5EF4-FFF2-40B4-BE49-F238E27FC236}">
                <a16:creationId xmlns:a16="http://schemas.microsoft.com/office/drawing/2014/main" id="{F139E239-2677-11E5-2B8A-03F89D34F7C5}"/>
              </a:ext>
            </a:extLst>
          </p:cNvPr>
          <p:cNvSpPr/>
          <p:nvPr/>
        </p:nvSpPr>
        <p:spPr>
          <a:xfrm>
            <a:off x="8765310" y="5115058"/>
            <a:ext cx="332508" cy="301751"/>
          </a:xfrm>
          <a:prstGeom prst="roundRect">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8" name="Retângulo: Cantos Arredondados 17">
            <a:extLst>
              <a:ext uri="{FF2B5EF4-FFF2-40B4-BE49-F238E27FC236}">
                <a16:creationId xmlns:a16="http://schemas.microsoft.com/office/drawing/2014/main" id="{37C9E641-B78B-BD66-AEF0-55C1C795E994}"/>
              </a:ext>
            </a:extLst>
          </p:cNvPr>
          <p:cNvSpPr/>
          <p:nvPr/>
        </p:nvSpPr>
        <p:spPr>
          <a:xfrm>
            <a:off x="7046975" y="5115058"/>
            <a:ext cx="1173479" cy="301751"/>
          </a:xfrm>
          <a:prstGeom prst="roundRect">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19" name="Retângulo: Cantos Arredondados 18">
            <a:extLst>
              <a:ext uri="{FF2B5EF4-FFF2-40B4-BE49-F238E27FC236}">
                <a16:creationId xmlns:a16="http://schemas.microsoft.com/office/drawing/2014/main" id="{8AE89D73-BDDE-4FF2-9C19-E5ED6D116AD4}"/>
              </a:ext>
            </a:extLst>
          </p:cNvPr>
          <p:cNvSpPr/>
          <p:nvPr/>
        </p:nvSpPr>
        <p:spPr>
          <a:xfrm>
            <a:off x="1452372" y="5110746"/>
            <a:ext cx="586740" cy="301751"/>
          </a:xfrm>
          <a:prstGeom prst="roundRect">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0" name="Retângulo: Cantos Arredondados 19">
            <a:extLst>
              <a:ext uri="{FF2B5EF4-FFF2-40B4-BE49-F238E27FC236}">
                <a16:creationId xmlns:a16="http://schemas.microsoft.com/office/drawing/2014/main" id="{CC57A6D4-71CD-EA62-669B-F42B6F9B5E01}"/>
              </a:ext>
            </a:extLst>
          </p:cNvPr>
          <p:cNvSpPr/>
          <p:nvPr/>
        </p:nvSpPr>
        <p:spPr>
          <a:xfrm>
            <a:off x="8765310" y="4577635"/>
            <a:ext cx="332508" cy="226583"/>
          </a:xfrm>
          <a:prstGeom prst="round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2" name="Retângulo: Cantos Arredondados 21">
            <a:extLst>
              <a:ext uri="{FF2B5EF4-FFF2-40B4-BE49-F238E27FC236}">
                <a16:creationId xmlns:a16="http://schemas.microsoft.com/office/drawing/2014/main" id="{91C5B5DC-6734-7EB5-86B4-ACF5F9BC20B0}"/>
              </a:ext>
            </a:extLst>
          </p:cNvPr>
          <p:cNvSpPr/>
          <p:nvPr/>
        </p:nvSpPr>
        <p:spPr>
          <a:xfrm>
            <a:off x="3278353" y="5503672"/>
            <a:ext cx="1275174" cy="406781"/>
          </a:xfrm>
          <a:prstGeom prst="roundRect">
            <a:avLst/>
          </a:prstGeom>
          <a:noFill/>
          <a:ln w="254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cxnSp>
        <p:nvCxnSpPr>
          <p:cNvPr id="23" name="Conector de Seta Reta 22">
            <a:extLst>
              <a:ext uri="{FF2B5EF4-FFF2-40B4-BE49-F238E27FC236}">
                <a16:creationId xmlns:a16="http://schemas.microsoft.com/office/drawing/2014/main" id="{898A5F71-BF9A-1E1B-F105-B660E952A39F}"/>
              </a:ext>
            </a:extLst>
          </p:cNvPr>
          <p:cNvCxnSpPr>
            <a:cxnSpLocks/>
          </p:cNvCxnSpPr>
          <p:nvPr/>
        </p:nvCxnSpPr>
        <p:spPr>
          <a:xfrm>
            <a:off x="9161826" y="5358721"/>
            <a:ext cx="256494" cy="156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tângulo: Cantos Arredondados 25">
            <a:extLst>
              <a:ext uri="{FF2B5EF4-FFF2-40B4-BE49-F238E27FC236}">
                <a16:creationId xmlns:a16="http://schemas.microsoft.com/office/drawing/2014/main" id="{0387A0CD-74D9-8D9D-034D-BFF573C216FA}"/>
              </a:ext>
            </a:extLst>
          </p:cNvPr>
          <p:cNvSpPr/>
          <p:nvPr/>
        </p:nvSpPr>
        <p:spPr>
          <a:xfrm>
            <a:off x="9569491" y="5457008"/>
            <a:ext cx="332508" cy="301751"/>
          </a:xfrm>
          <a:prstGeom prst="roundRect">
            <a:avLst/>
          </a:prstGeom>
          <a:noFill/>
          <a:ln w="2540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noProof="1"/>
          </a:p>
        </p:txBody>
      </p:sp>
      <p:sp>
        <p:nvSpPr>
          <p:cNvPr id="27" name="CaixaDeTexto 26">
            <a:extLst>
              <a:ext uri="{FF2B5EF4-FFF2-40B4-BE49-F238E27FC236}">
                <a16:creationId xmlns:a16="http://schemas.microsoft.com/office/drawing/2014/main" id="{F7C699AB-CBE5-B924-1001-B2B214BEC8BE}"/>
              </a:ext>
            </a:extLst>
          </p:cNvPr>
          <p:cNvSpPr txBox="1"/>
          <p:nvPr/>
        </p:nvSpPr>
        <p:spPr>
          <a:xfrm>
            <a:off x="9575311" y="5460730"/>
            <a:ext cx="438912" cy="276999"/>
          </a:xfrm>
          <a:prstGeom prst="rect">
            <a:avLst/>
          </a:prstGeom>
          <a:noFill/>
        </p:spPr>
        <p:txBody>
          <a:bodyPr wrap="square" rtlCol="0">
            <a:spAutoFit/>
          </a:bodyPr>
          <a:lstStyle/>
          <a:p>
            <a:r>
              <a:rPr lang="en-US" sz="1200" noProof="1"/>
              <a:t>94</a:t>
            </a:r>
            <a:endParaRPr lang="en-US" noProof="1"/>
          </a:p>
        </p:txBody>
      </p:sp>
      <p:sp>
        <p:nvSpPr>
          <p:cNvPr id="5" name="Espaço Reservado para Conteúdo 2">
            <a:extLst>
              <a:ext uri="{FF2B5EF4-FFF2-40B4-BE49-F238E27FC236}">
                <a16:creationId xmlns:a16="http://schemas.microsoft.com/office/drawing/2014/main" id="{52ACAAE2-E28C-34B5-3AC2-F9A1B0B87DDD}"/>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Data Analytics Tool: R – Application for Sampling</a:t>
            </a:r>
          </a:p>
        </p:txBody>
      </p:sp>
    </p:spTree>
    <p:extLst>
      <p:ext uri="{BB962C8B-B14F-4D97-AF65-F5344CB8AC3E}">
        <p14:creationId xmlns:p14="http://schemas.microsoft.com/office/powerpoint/2010/main" val="58288008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A75D6-083B-6300-F4EB-F8DCD66A47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52F9048-0E6C-CDCF-C0F8-DD703477266E}"/>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3" name="Espaço Reservado para Conteúdo 2">
            <a:extLst>
              <a:ext uri="{FF2B5EF4-FFF2-40B4-BE49-F238E27FC236}">
                <a16:creationId xmlns:a16="http://schemas.microsoft.com/office/drawing/2014/main" id="{57D9C4B0-47BC-62CB-DF27-28674B9DF7C3}"/>
              </a:ext>
            </a:extLst>
          </p:cNvPr>
          <p:cNvSpPr>
            <a:spLocks noGrp="1"/>
          </p:cNvSpPr>
          <p:nvPr>
            <p:ph idx="1"/>
          </p:nvPr>
        </p:nvSpPr>
        <p:spPr/>
        <p:txBody>
          <a:bodyPr>
            <a:normAutofit/>
          </a:bodyPr>
          <a:lstStyle/>
          <a:p>
            <a:pPr marL="228600" lvl="1">
              <a:spcBef>
                <a:spcPts val="1000"/>
              </a:spcBef>
            </a:pPr>
            <a:r>
              <a:rPr lang="en-US" sz="3200" noProof="1">
                <a:sym typeface="Wingdings" panose="05000000000000000000" pitchFamily="2" charset="2"/>
              </a:rPr>
              <a:t>Data Analytics Tool: R - Georeferencing</a:t>
            </a:r>
            <a:endParaRPr lang="en-US" sz="3200" noProof="1"/>
          </a:p>
          <a:p>
            <a:pPr marL="685800" lvl="2">
              <a:spcBef>
                <a:spcPts val="1000"/>
              </a:spcBef>
            </a:pPr>
            <a:r>
              <a:rPr lang="en-US" sz="2800" noProof="1">
                <a:sym typeface="Wingdings" panose="05000000000000000000" pitchFamily="2" charset="2"/>
              </a:rPr>
              <a:t>GeoPortal georeferenced database</a:t>
            </a:r>
          </a:p>
          <a:p>
            <a:pPr marL="685800" lvl="2">
              <a:spcBef>
                <a:spcPts val="1000"/>
              </a:spcBef>
            </a:pPr>
            <a:r>
              <a:rPr lang="en-US" sz="2800" noProof="1">
                <a:sym typeface="Wingdings" panose="05000000000000000000" pitchFamily="2" charset="2"/>
              </a:rPr>
              <a:t>Simple Features Library ("sf")  georeferencing</a:t>
            </a:r>
          </a:p>
          <a:p>
            <a:pPr marL="685800" lvl="2">
              <a:spcBef>
                <a:spcPts val="1000"/>
              </a:spcBef>
            </a:pPr>
            <a:r>
              <a:rPr lang="en-US" sz="2800" noProof="1">
                <a:sym typeface="Wingdings" panose="05000000000000000000" pitchFamily="2" charset="2"/>
              </a:rPr>
              <a:t>Polygon match in coordinates</a:t>
            </a:r>
          </a:p>
          <a:p>
            <a:pPr marL="685800" lvl="2">
              <a:spcBef>
                <a:spcPts val="1000"/>
              </a:spcBef>
            </a:pPr>
            <a:r>
              <a:rPr lang="en-US" sz="2800" noProof="1">
                <a:sym typeface="Wingdings" panose="05000000000000000000" pitchFamily="2" charset="2"/>
              </a:rPr>
              <a:t>Identify the corresponding Location Region</a:t>
            </a:r>
          </a:p>
          <a:p>
            <a:pPr marL="685800" lvl="2">
              <a:spcBef>
                <a:spcPts val="1000"/>
              </a:spcBef>
            </a:pPr>
            <a:r>
              <a:rPr lang="en-US" sz="2800" noProof="1">
                <a:sym typeface="Wingdings" panose="05000000000000000000" pitchFamily="2" charset="2"/>
              </a:rPr>
              <a:t>Check the project area and polygon area</a:t>
            </a:r>
          </a:p>
          <a:p>
            <a:pPr marL="685800" lvl="2">
              <a:spcBef>
                <a:spcPts val="1000"/>
              </a:spcBef>
            </a:pPr>
            <a:r>
              <a:rPr lang="en-US" sz="2800" noProof="1">
                <a:sym typeface="Wingdings" panose="05000000000000000000" pitchFamily="2" charset="2"/>
              </a:rPr>
              <a:t>We have added columns of information to the SisGepat columns</a:t>
            </a:r>
          </a:p>
        </p:txBody>
      </p:sp>
      <p:pic>
        <p:nvPicPr>
          <p:cNvPr id="4" name="Imagem 3">
            <a:extLst>
              <a:ext uri="{FF2B5EF4-FFF2-40B4-BE49-F238E27FC236}">
                <a16:creationId xmlns:a16="http://schemas.microsoft.com/office/drawing/2014/main" id="{EA354041-45A9-F612-7921-8DE165BD7D4F}"/>
              </a:ext>
            </a:extLst>
          </p:cNvPr>
          <p:cNvPicPr>
            <a:picLocks noChangeAspect="1"/>
          </p:cNvPicPr>
          <p:nvPr/>
        </p:nvPicPr>
        <p:blipFill>
          <a:blip r:embed="rId3"/>
          <a:stretch>
            <a:fillRect/>
          </a:stretch>
        </p:blipFill>
        <p:spPr>
          <a:xfrm>
            <a:off x="10433304" y="2290157"/>
            <a:ext cx="1316326" cy="1394446"/>
          </a:xfrm>
          <a:prstGeom prst="rect">
            <a:avLst/>
          </a:prstGeom>
        </p:spPr>
      </p:pic>
    </p:spTree>
    <p:extLst>
      <p:ext uri="{BB962C8B-B14F-4D97-AF65-F5344CB8AC3E}">
        <p14:creationId xmlns:p14="http://schemas.microsoft.com/office/powerpoint/2010/main" val="12030841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E60D0A-15A7-9A85-4AB1-DB39FE2ED01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C9BBF24-6A10-FB0E-37EC-9AFFCB97B725}"/>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pic>
        <p:nvPicPr>
          <p:cNvPr id="5" name="Imagem 4">
            <a:extLst>
              <a:ext uri="{FF2B5EF4-FFF2-40B4-BE49-F238E27FC236}">
                <a16:creationId xmlns:a16="http://schemas.microsoft.com/office/drawing/2014/main" id="{D0C732B2-A280-E212-99AB-E9DEFD217DEF}"/>
              </a:ext>
            </a:extLst>
          </p:cNvPr>
          <p:cNvPicPr>
            <a:picLocks noChangeAspect="1"/>
          </p:cNvPicPr>
          <p:nvPr/>
        </p:nvPicPr>
        <p:blipFill>
          <a:blip r:embed="rId3"/>
          <a:stretch>
            <a:fillRect/>
          </a:stretch>
        </p:blipFill>
        <p:spPr>
          <a:xfrm>
            <a:off x="2304288" y="4164119"/>
            <a:ext cx="1316326" cy="1394446"/>
          </a:xfrm>
          <a:prstGeom prst="rect">
            <a:avLst/>
          </a:prstGeom>
        </p:spPr>
      </p:pic>
      <p:pic>
        <p:nvPicPr>
          <p:cNvPr id="7" name="Imagem 6">
            <a:extLst>
              <a:ext uri="{FF2B5EF4-FFF2-40B4-BE49-F238E27FC236}">
                <a16:creationId xmlns:a16="http://schemas.microsoft.com/office/drawing/2014/main" id="{E44C07EE-7335-FFFD-AA68-944EFF301402}"/>
              </a:ext>
            </a:extLst>
          </p:cNvPr>
          <p:cNvPicPr>
            <a:picLocks noChangeAspect="1"/>
          </p:cNvPicPr>
          <p:nvPr/>
        </p:nvPicPr>
        <p:blipFill>
          <a:blip r:embed="rId4"/>
          <a:stretch>
            <a:fillRect/>
          </a:stretch>
        </p:blipFill>
        <p:spPr>
          <a:xfrm>
            <a:off x="5085588" y="2459144"/>
            <a:ext cx="4019550" cy="3409950"/>
          </a:xfrm>
          <a:prstGeom prst="rect">
            <a:avLst/>
          </a:prstGeom>
        </p:spPr>
      </p:pic>
      <p:sp>
        <p:nvSpPr>
          <p:cNvPr id="8" name="Espaço Reservado para Conteúdo 2">
            <a:extLst>
              <a:ext uri="{FF2B5EF4-FFF2-40B4-BE49-F238E27FC236}">
                <a16:creationId xmlns:a16="http://schemas.microsoft.com/office/drawing/2014/main" id="{679C146D-8163-9B90-9A56-0796810CC47B}"/>
              </a:ext>
            </a:extLst>
          </p:cNvPr>
          <p:cNvSpPr txBox="1">
            <a:spLocks/>
          </p:cNvSpPr>
          <p:nvPr/>
        </p:nvSpPr>
        <p:spPr>
          <a:xfrm>
            <a:off x="1393698" y="2483276"/>
            <a:ext cx="3284220" cy="298873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lgn="just">
              <a:buFont typeface="Arial" panose="020B0604020202020204" pitchFamily="34" charset="0"/>
              <a:buChar char="•"/>
            </a:pPr>
            <a:r>
              <a:rPr lang="en-US" noProof="1"/>
              <a:t>SF package has commands to easily convert the geometric points from one system to another (just enter the EPSG code)</a:t>
            </a:r>
          </a:p>
        </p:txBody>
      </p:sp>
      <p:sp>
        <p:nvSpPr>
          <p:cNvPr id="9" name="Espaço Reservado para Conteúdo 2">
            <a:extLst>
              <a:ext uri="{FF2B5EF4-FFF2-40B4-BE49-F238E27FC236}">
                <a16:creationId xmlns:a16="http://schemas.microsoft.com/office/drawing/2014/main" id="{AAE0004E-D5C2-5B79-09C3-F9973FDB1BA6}"/>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Data Analytics Tool: R - Georeferencing</a:t>
            </a:r>
            <a:endParaRPr lang="en-US" sz="3200" noProof="1"/>
          </a:p>
        </p:txBody>
      </p:sp>
    </p:spTree>
    <p:extLst>
      <p:ext uri="{BB962C8B-B14F-4D97-AF65-F5344CB8AC3E}">
        <p14:creationId xmlns:p14="http://schemas.microsoft.com/office/powerpoint/2010/main" val="41533187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C0B5FA-B4D0-6063-346E-1E9A2E9D5AAC}"/>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14A7B6-B3FD-2328-168D-C02E8F8BF67D}"/>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B91F2E2C-3D45-BABA-7D66-5B3F4004A90C}"/>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Challenge</a:t>
            </a:r>
          </a:p>
          <a:p>
            <a:pPr marL="594360" lvl="3" algn="just">
              <a:spcBef>
                <a:spcPts val="1000"/>
              </a:spcBef>
            </a:pPr>
            <a:r>
              <a:rPr lang="en-US" sz="2800" noProof="1">
                <a:sym typeface="Wingdings" panose="05000000000000000000" pitchFamily="2" charset="2"/>
              </a:rPr>
              <a:t>Land visualisation</a:t>
            </a:r>
          </a:p>
          <a:p>
            <a:pPr marL="1051560" lvl="4">
              <a:spcBef>
                <a:spcPts val="1000"/>
              </a:spcBef>
            </a:pPr>
            <a:r>
              <a:rPr lang="en-US" sz="2400" noProof="1">
                <a:sym typeface="Wingdings" panose="05000000000000000000" pitchFamily="2" charset="2"/>
              </a:rPr>
              <a:t> GeoPortal's last satellite image is from 2021</a:t>
            </a:r>
          </a:p>
          <a:p>
            <a:pPr marL="228600" lvl="1">
              <a:spcBef>
                <a:spcPts val="1000"/>
              </a:spcBef>
            </a:pPr>
            <a:r>
              <a:rPr lang="en-US" sz="2800" noProof="1">
                <a:sym typeface="Wingdings" panose="05000000000000000000" pitchFamily="2" charset="2"/>
              </a:rPr>
              <a:t>Solution</a:t>
            </a:r>
            <a:endParaRPr lang="en-US" sz="2400" noProof="1">
              <a:sym typeface="Wingdings" panose="05000000000000000000" pitchFamily="2" charset="2"/>
            </a:endParaRPr>
          </a:p>
          <a:p>
            <a:pPr marL="868680" lvl="3">
              <a:spcBef>
                <a:spcPts val="1000"/>
              </a:spcBef>
            </a:pPr>
            <a:r>
              <a:rPr lang="en-US" sz="2400" noProof="1">
                <a:sym typeface="Wingdings" panose="05000000000000000000" pitchFamily="2" charset="2"/>
              </a:rPr>
              <a:t>we use the points of the polygons and design them in Google API</a:t>
            </a:r>
          </a:p>
          <a:p>
            <a:pPr marL="868680" lvl="3">
              <a:spcBef>
                <a:spcPts val="1000"/>
              </a:spcBef>
            </a:pPr>
            <a:r>
              <a:rPr lang="en-US" sz="2400" noProof="1">
                <a:sym typeface="Wingdings" panose="05000000000000000000" pitchFamily="2" charset="2"/>
              </a:rPr>
              <a:t>updated image from 2024/2025</a:t>
            </a:r>
          </a:p>
          <a:p>
            <a:pPr marL="365760" lvl="3" indent="0" algn="just">
              <a:spcBef>
                <a:spcPts val="1000"/>
              </a:spcBef>
              <a:buNone/>
            </a:pPr>
            <a:endParaRPr lang="en-US" sz="2800" noProof="1">
              <a:latin typeface="Aptos (Corpo)"/>
              <a:sym typeface="Wingdings" panose="05000000000000000000" pitchFamily="2" charset="2"/>
            </a:endParaRPr>
          </a:p>
          <a:p>
            <a:pPr marL="1051560" lvl="4">
              <a:spcBef>
                <a:spcPts val="1000"/>
              </a:spcBef>
            </a:pPr>
            <a:endParaRPr lang="en-US" sz="2400" noProof="1"/>
          </a:p>
        </p:txBody>
      </p:sp>
    </p:spTree>
    <p:extLst>
      <p:ext uri="{BB962C8B-B14F-4D97-AF65-F5344CB8AC3E}">
        <p14:creationId xmlns:p14="http://schemas.microsoft.com/office/powerpoint/2010/main" val="252126914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3F337-4CF3-D8A3-3A9A-F466A34BE34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2D55D64-AA8F-48DE-A0A2-32F23E06E268}"/>
              </a:ext>
            </a:extLst>
          </p:cNvPr>
          <p:cNvSpPr>
            <a:spLocks noGrp="1"/>
          </p:cNvSpPr>
          <p:nvPr>
            <p:ph type="title"/>
          </p:nvPr>
        </p:nvSpPr>
        <p:spPr/>
        <p:txBody>
          <a:bodyPr>
            <a:normAutofit fontScale="90000"/>
          </a:bodyPr>
          <a:lstStyle/>
          <a:p>
            <a:br>
              <a:rPr lang="en-US" noProof="1"/>
            </a:br>
            <a:r>
              <a:rPr lang="en-US" noProof="1"/>
              <a:t>Case Study - Data Analytics</a:t>
            </a:r>
            <a:br>
              <a:rPr lang="en-US" noProof="1"/>
            </a:br>
            <a:endParaRPr lang="en-US" noProof="1"/>
          </a:p>
        </p:txBody>
      </p:sp>
      <p:sp>
        <p:nvSpPr>
          <p:cNvPr id="13" name="Espaço Reservado para Conteúdo 2">
            <a:extLst>
              <a:ext uri="{FF2B5EF4-FFF2-40B4-BE49-F238E27FC236}">
                <a16:creationId xmlns:a16="http://schemas.microsoft.com/office/drawing/2014/main" id="{0AC0E237-2A44-94D6-7638-E6800B3B7DD5}"/>
              </a:ext>
            </a:extLst>
          </p:cNvPr>
          <p:cNvSpPr>
            <a:spLocks noGrp="1"/>
          </p:cNvSpPr>
          <p:nvPr>
            <p:ph idx="1"/>
          </p:nvPr>
        </p:nvSpPr>
        <p:spPr>
          <a:xfrm>
            <a:off x="838200" y="1685925"/>
            <a:ext cx="10515600" cy="4491038"/>
          </a:xfrm>
        </p:spPr>
        <p:txBody>
          <a:bodyPr>
            <a:normAutofit/>
          </a:bodyPr>
          <a:lstStyle/>
          <a:p>
            <a:pPr marL="228600" lvl="1">
              <a:spcBef>
                <a:spcPts val="1000"/>
              </a:spcBef>
            </a:pPr>
            <a:r>
              <a:rPr lang="en-US" sz="3200" noProof="1">
                <a:sym typeface="Wingdings" panose="05000000000000000000" pitchFamily="2" charset="2"/>
              </a:rPr>
              <a:t>Results</a:t>
            </a:r>
          </a:p>
          <a:p>
            <a:pPr marL="685800" lvl="2">
              <a:spcBef>
                <a:spcPts val="1000"/>
              </a:spcBef>
            </a:pPr>
            <a:r>
              <a:rPr lang="en-US" sz="2800" noProof="1">
                <a:sym typeface="Wingdings" panose="05000000000000000000" pitchFamily="2" charset="2"/>
              </a:rPr>
              <a:t>We identified 91 polygons out of the total of 94 in the sample</a:t>
            </a:r>
          </a:p>
          <a:p>
            <a:pPr marL="685800" lvl="2">
              <a:spcBef>
                <a:spcPts val="1000"/>
              </a:spcBef>
            </a:pPr>
            <a:r>
              <a:rPr lang="en-US" sz="2800" noProof="1">
                <a:sym typeface="Wingdings" panose="05000000000000000000" pitchFamily="2" charset="2"/>
              </a:rPr>
              <a:t>We request validation from the Secretariat of Development Urban and Housing (SEDUH)</a:t>
            </a:r>
          </a:p>
          <a:p>
            <a:pPr marL="685800" lvl="2">
              <a:spcBef>
                <a:spcPts val="1000"/>
              </a:spcBef>
            </a:pPr>
            <a:r>
              <a:rPr lang="en-US" sz="2800" noProof="1">
                <a:sym typeface="Wingdings" panose="05000000000000000000" pitchFamily="2" charset="2"/>
              </a:rPr>
              <a:t>Possible to add useful information (visualisation) such as attribute level (area, address, region with greater reliability)</a:t>
            </a:r>
          </a:p>
          <a:p>
            <a:pPr marL="685800" lvl="2">
              <a:spcBef>
                <a:spcPts val="1000"/>
              </a:spcBef>
            </a:pPr>
            <a:r>
              <a:rPr lang="en-US" sz="2800" noProof="1">
                <a:latin typeface="Aptos (Corpo)"/>
                <a:sym typeface="Wingdings" panose="05000000000000000000" pitchFamily="2" charset="2"/>
              </a:rPr>
              <a:t>Evidence helped in the decision process (whether or not the accounts reflected their respective economic value) and also in the estimation of the distortion</a:t>
            </a:r>
          </a:p>
          <a:p>
            <a:pPr marL="1051560" lvl="4">
              <a:spcBef>
                <a:spcPts val="1000"/>
              </a:spcBef>
            </a:pPr>
            <a:endParaRPr lang="en-US" sz="2400" noProof="1"/>
          </a:p>
        </p:txBody>
      </p:sp>
    </p:spTree>
    <p:extLst>
      <p:ext uri="{BB962C8B-B14F-4D97-AF65-F5344CB8AC3E}">
        <p14:creationId xmlns:p14="http://schemas.microsoft.com/office/powerpoint/2010/main" val="3712915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568</TotalTime>
  <Words>4857</Words>
  <Application>Microsoft Office PowerPoint</Application>
  <PresentationFormat>Widescreen</PresentationFormat>
  <Paragraphs>665</Paragraphs>
  <Slides>114</Slides>
  <Notes>110</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114</vt:i4>
      </vt:variant>
    </vt:vector>
  </HeadingPairs>
  <TitlesOfParts>
    <vt:vector size="124" baseType="lpstr">
      <vt:lpstr>Aptos</vt:lpstr>
      <vt:lpstr>Aptos (Corpo)</vt:lpstr>
      <vt:lpstr>Aptos Display</vt:lpstr>
      <vt:lpstr>Arial</vt:lpstr>
      <vt:lpstr>Calibri</vt:lpstr>
      <vt:lpstr>Caslon-Roman</vt:lpstr>
      <vt:lpstr>Poppins Medium</vt:lpstr>
      <vt:lpstr>Poppins SemiBold</vt:lpstr>
      <vt:lpstr>Wingdings</vt:lpstr>
      <vt:lpstr>Tema do Office</vt:lpstr>
      <vt:lpstr>Apresentação do PowerPoint</vt:lpstr>
      <vt:lpstr> Reflection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Science </vt:lpstr>
      <vt:lpstr> Data Analytics </vt:lpstr>
      <vt:lpstr> Data Analytics </vt:lpstr>
      <vt:lpstr> Data Analytics </vt:lpstr>
      <vt:lpstr> Inspections within the scope of the Federal District Court of Auditors </vt:lpstr>
      <vt:lpstr> Management and Resources </vt:lpstr>
      <vt:lpstr>Examples of inspections - Data</vt:lpstr>
      <vt:lpstr>Examples of inspections – Data/sustainability</vt:lpstr>
      <vt:lpstr>Examples of inspections - Data</vt:lpstr>
      <vt:lpstr>Financial Audit</vt:lpstr>
      <vt:lpstr> Case Study - Introduction </vt:lpstr>
      <vt:lpstr> Case Study - Introduction </vt:lpstr>
      <vt:lpstr> Case Study - Introduction </vt:lpstr>
      <vt:lpstr> Case Study - Introduction </vt:lpstr>
      <vt:lpstr> Case Study - Introduction </vt:lpstr>
      <vt:lpstr> Case Study - Introduction </vt:lpstr>
      <vt:lpstr> Case Study - Introduction </vt:lpstr>
      <vt:lpstr> Case Study - Introduction </vt:lpstr>
      <vt:lpstr> Case Study - Introduction </vt:lpstr>
      <vt:lpstr> Case Study - Introduction </vt:lpstr>
      <vt:lpstr> Case Study - Getting to know the object </vt:lpstr>
      <vt:lpstr> Case Study - Getting to know the object </vt:lpstr>
      <vt:lpstr> Case Study - Data Collection </vt:lpstr>
      <vt:lpstr> Case Study - Data Collection </vt:lpstr>
      <vt:lpstr> Data Analytics </vt:lpstr>
      <vt:lpstr> Georeferencing </vt:lpstr>
      <vt:lpstr> Georeferencing </vt:lpstr>
      <vt:lpstr> Georeferencing </vt:lpstr>
      <vt:lpstr> Georeferencing </vt:lpstr>
      <vt:lpstr> Georeferencing </vt:lpstr>
      <vt:lpstr> Georeferencing </vt:lpstr>
      <vt:lpstr> Georeferencing </vt:lpstr>
      <vt:lpstr> Georeferencing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Accounting Standards </vt:lpstr>
      <vt:lpstr>  Case Study - Accounting Standards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Accounting Standards </vt:lpstr>
      <vt:lpstr> Case Study - Accounting Standards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Data Analytics </vt:lpstr>
      <vt:lpstr> Case Study - Results </vt:lpstr>
      <vt:lpstr> Case Study - Results </vt:lpstr>
      <vt:lpstr> Case Study - Results </vt:lpstr>
      <vt:lpstr> Case Study - Results </vt:lpstr>
      <vt:lpstr> Case Study - Results </vt:lpstr>
      <vt:lpstr> Case Study - Sustainability </vt:lpstr>
      <vt:lpstr> Case Study - Sustainability </vt:lpstr>
      <vt:lpstr> Case Study - Sustainability </vt:lpstr>
      <vt:lpstr> Case Study - Sustainability </vt:lpstr>
      <vt:lpstr> Case Study - Reflections </vt:lpstr>
      <vt:lpstr> Reflections </vt:lpstr>
      <vt:lpstr> Reflections </vt:lpstr>
      <vt:lpstr> Reflections </vt:lpstr>
      <vt:lpstr> Contact </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Luciano Nurnberg Peres</dc:creator>
  <cp:lastModifiedBy>Marcelo Magalhes Silva De Sousa</cp:lastModifiedBy>
  <cp:revision>16</cp:revision>
  <dcterms:created xsi:type="dcterms:W3CDTF">2025-01-24T14:24:38Z</dcterms:created>
  <dcterms:modified xsi:type="dcterms:W3CDTF">2025-02-20T13:08:00Z</dcterms:modified>
</cp:coreProperties>
</file>